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84" r:id="rId6"/>
    <p:sldId id="266" r:id="rId7"/>
    <p:sldId id="274" r:id="rId8"/>
    <p:sldId id="275" r:id="rId9"/>
    <p:sldId id="276" r:id="rId10"/>
    <p:sldId id="278" r:id="rId11"/>
    <p:sldId id="279" r:id="rId12"/>
    <p:sldId id="277" r:id="rId13"/>
    <p:sldId id="280" r:id="rId14"/>
    <p:sldId id="282" r:id="rId15"/>
    <p:sldId id="283" r:id="rId16"/>
    <p:sldId id="302" r:id="rId17"/>
    <p:sldId id="285" r:id="rId18"/>
    <p:sldId id="286" r:id="rId19"/>
    <p:sldId id="287" r:id="rId20"/>
    <p:sldId id="264" r:id="rId21"/>
    <p:sldId id="315" r:id="rId22"/>
    <p:sldId id="301" r:id="rId23"/>
    <p:sldId id="303" r:id="rId24"/>
    <p:sldId id="304" r:id="rId25"/>
    <p:sldId id="305" r:id="rId26"/>
    <p:sldId id="306" r:id="rId27"/>
    <p:sldId id="307" r:id="rId28"/>
    <p:sldId id="308" r:id="rId29"/>
    <p:sldId id="309" r:id="rId30"/>
    <p:sldId id="271" r:id="rId31"/>
    <p:sldId id="289" r:id="rId32"/>
    <p:sldId id="298" r:id="rId33"/>
    <p:sldId id="314" r:id="rId34"/>
    <p:sldId id="299" r:id="rId35"/>
    <p:sldId id="311" r:id="rId36"/>
    <p:sldId id="310" r:id="rId37"/>
    <p:sldId id="313" r:id="rId38"/>
    <p:sldId id="273" r:id="rId39"/>
    <p:sldId id="291" r:id="rId40"/>
    <p:sldId id="292" r:id="rId41"/>
    <p:sldId id="293" r:id="rId42"/>
    <p:sldId id="295" r:id="rId43"/>
    <p:sldId id="296" r:id="rId44"/>
    <p:sldId id="294" r:id="rId45"/>
    <p:sldId id="297"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23"/>
    <p:restoredTop sz="96197"/>
  </p:normalViewPr>
  <p:slideViewPr>
    <p:cSldViewPr snapToGrid="0">
      <p:cViewPr varScale="1">
        <p:scale>
          <a:sx n="119" d="100"/>
          <a:sy n="119" d="100"/>
        </p:scale>
        <p:origin x="568" y="176"/>
      </p:cViewPr>
      <p:guideLst/>
    </p:cSldViewPr>
  </p:slideViewPr>
  <p:outlineViewPr>
    <p:cViewPr>
      <p:scale>
        <a:sx n="33" d="100"/>
        <a:sy n="33" d="100"/>
      </p:scale>
      <p:origin x="0" y="-1582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4/2/24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4/2/24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4/2/24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4/2/24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4/2/24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4/2/24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GB"/>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4/2/24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4/2/24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4/2/24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doi.org/10.1016/j.physa.2021.126294"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doi.org/10.1016/j.trc.2021.103101." TargetMode="External"/><Relationship Id="rId2" Type="http://schemas.openxmlformats.org/officeDocument/2006/relationships/hyperlink" Target="https://doi:%2010.1109/ACCESS.2020.2986500" TargetMode="External"/><Relationship Id="rId1" Type="http://schemas.openxmlformats.org/officeDocument/2006/relationships/slideLayout" Target="../slideLayouts/slideLayout2.xml"/><Relationship Id="rId5" Type="http://schemas.openxmlformats.org/officeDocument/2006/relationships/hyperlink" Target="https://doi.org/10.1093/iti/liac020" TargetMode="External"/><Relationship Id="rId4" Type="http://schemas.openxmlformats.org/officeDocument/2006/relationships/hyperlink" Target="https://doi.org/10.3390/s20102903"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doi.org/10.1155/2022/3884761" TargetMode="External"/><Relationship Id="rId2" Type="http://schemas.openxmlformats.org/officeDocument/2006/relationships/hyperlink" Target="https://doi.org/10.1155/2023/3776815" TargetMode="External"/><Relationship Id="rId1" Type="http://schemas.openxmlformats.org/officeDocument/2006/relationships/slideLayout" Target="../slideLayouts/slideLayout2.xml"/><Relationship Id="rId5" Type="http://schemas.openxmlformats.org/officeDocument/2006/relationships/hyperlink" Target="https://doi.org/10.1155/2022/8684138" TargetMode="External"/><Relationship Id="rId4" Type="http://schemas.openxmlformats.org/officeDocument/2006/relationships/hyperlink" Target="https://doi.org/10.35741/issn.0258-2724.56.4.47"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doi.org/10.3390/s20102903" TargetMode="External"/><Relationship Id="rId2" Type="http://schemas.openxmlformats.org/officeDocument/2006/relationships/hyperlink" Target="https://doi.org/10.1016/j.trc.2021.103101" TargetMode="External"/><Relationship Id="rId1" Type="http://schemas.openxmlformats.org/officeDocument/2006/relationships/slideLayout" Target="../slideLayouts/slideLayout2.xml"/><Relationship Id="rId4" Type="http://schemas.openxmlformats.org/officeDocument/2006/relationships/hyperlink" Target="https://doi.org/10.35741/issn.0258-2724.56.4.47"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doi:10.3390/s22228941" TargetMode="External"/><Relationship Id="rId2" Type="http://schemas.openxmlformats.org/officeDocument/2006/relationships/hyperlink" Target="https://doi.org/10.1155/2023/6348778" TargetMode="External"/><Relationship Id="rId1" Type="http://schemas.openxmlformats.org/officeDocument/2006/relationships/slideLayout" Target="../slideLayouts/slideLayout2.xml"/><Relationship Id="rId4" Type="http://schemas.openxmlformats.org/officeDocument/2006/relationships/hyperlink" Target="https://doi.org/10.3390/math9141696"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doi.org/10.1145/3485767" TargetMode="External"/><Relationship Id="rId2" Type="http://schemas.openxmlformats.org/officeDocument/2006/relationships/hyperlink" Target="https://doi.org/10.3390/s21030706"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doi.org/10.34726/hss.2018.54646" TargetMode="External"/><Relationship Id="rId2" Type="http://schemas.openxmlformats.org/officeDocument/2006/relationships/hyperlink" Target="https://doi:%2010.1109/TITS.2022.3140767"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www.google.com/url?sa=t&amp;rct=j&amp;q=&amp;esrc=s&amp;source=web&amp;cd=&amp;ved=2ahUKEwi5wOOku9KDAxXnR2wGHTqZD-sQFnoECBEQAQ&amp;url=https%3A%2F%2Fdoshisha.repo.nii.ac.jp%2Frecord%2F28936%2Ffiles%2F023063010007.pdf&amp;usg=AOvVaw1b4APTiW2c9Zx9Sn2aaBKV&amp;opi=89978449" TargetMode="External"/><Relationship Id="rId2" Type="http://schemas.openxmlformats.org/officeDocument/2006/relationships/hyperlink" Target="https://doi.org/10.1007/978-3-030-34139-8_40" TargetMode="External"/><Relationship Id="rId1" Type="http://schemas.openxmlformats.org/officeDocument/2006/relationships/slideLayout" Target="../slideLayouts/slideLayout2.xml"/><Relationship Id="rId5" Type="http://schemas.openxmlformats.org/officeDocument/2006/relationships/hyperlink" Target="https://doi.org/10.3390/su131911052" TargetMode="External"/><Relationship Id="rId4" Type="http://schemas.openxmlformats.org/officeDocument/2006/relationships/hyperlink" Target="https://doi:%2010.1109/TITS.2023.3236274"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doi.org/10.1016/j.physa.2021.126294" TargetMode="External"/><Relationship Id="rId2" Type="http://schemas.openxmlformats.org/officeDocument/2006/relationships/hyperlink" Target="https://doi.org/10.1177/03611981221140365"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3BE-EFAE-5477-46FE-E64E085E403C}"/>
              </a:ext>
            </a:extLst>
          </p:cNvPr>
          <p:cNvSpPr>
            <a:spLocks noGrp="1"/>
          </p:cNvSpPr>
          <p:nvPr>
            <p:ph type="ctrTitle"/>
          </p:nvPr>
        </p:nvSpPr>
        <p:spPr>
          <a:xfrm>
            <a:off x="1555531" y="2493579"/>
            <a:ext cx="9080937" cy="935421"/>
          </a:xfrm>
        </p:spPr>
        <p:txBody>
          <a:bodyPr/>
          <a:lstStyle/>
          <a:p>
            <a:r>
              <a:rPr lang="en-IN" sz="2800" b="1" i="0" u="sng" strike="noStrike" dirty="0">
                <a:solidFill>
                  <a:schemeClr val="tx1"/>
                </a:solidFill>
                <a:effectLst/>
                <a:latin typeface="Times New Roman" panose="02020603050405020304" pitchFamily="18" charset="0"/>
                <a:cs typeface="Times New Roman" panose="02020603050405020304" pitchFamily="18" charset="0"/>
              </a:rPr>
              <a:t>Autonomous Traffic Flow Control through V2X Communication: A Research Study</a:t>
            </a:r>
            <a:endParaRPr lang="en-US" sz="9600" u="sng"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6637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F52E6-B7BD-793E-F5D8-54580E132694}"/>
              </a:ext>
            </a:extLst>
          </p:cNvPr>
          <p:cNvSpPr>
            <a:spLocks noGrp="1"/>
          </p:cNvSpPr>
          <p:nvPr>
            <p:ph type="title"/>
          </p:nvPr>
        </p:nvSpPr>
        <p:spPr>
          <a:xfrm>
            <a:off x="1371598" y="43542"/>
            <a:ext cx="9601200" cy="691055"/>
          </a:xfrm>
        </p:spPr>
        <p:txBody>
          <a:bodyPr/>
          <a:lstStyle/>
          <a:p>
            <a:r>
              <a:rPr lang="en-US" dirty="0"/>
              <a:t>LITERATURE SURVEY</a:t>
            </a:r>
          </a:p>
        </p:txBody>
      </p:sp>
      <p:graphicFrame>
        <p:nvGraphicFramePr>
          <p:cNvPr id="4" name="Table 4">
            <a:extLst>
              <a:ext uri="{FF2B5EF4-FFF2-40B4-BE49-F238E27FC236}">
                <a16:creationId xmlns:a16="http://schemas.microsoft.com/office/drawing/2014/main" id="{625E2526-AB7E-152E-1D6A-062274699FBD}"/>
              </a:ext>
            </a:extLst>
          </p:cNvPr>
          <p:cNvGraphicFramePr>
            <a:graphicFrameLocks noGrp="1"/>
          </p:cNvGraphicFramePr>
          <p:nvPr>
            <p:ph idx="1"/>
            <p:extLst>
              <p:ext uri="{D42A27DB-BD31-4B8C-83A1-F6EECF244321}">
                <p14:modId xmlns:p14="http://schemas.microsoft.com/office/powerpoint/2010/main" val="70986050"/>
              </p:ext>
            </p:extLst>
          </p:nvPr>
        </p:nvGraphicFramePr>
        <p:xfrm>
          <a:off x="1371598" y="799910"/>
          <a:ext cx="9601200" cy="5862835"/>
        </p:xfrm>
        <a:graphic>
          <a:graphicData uri="http://schemas.openxmlformats.org/drawingml/2006/table">
            <a:tbl>
              <a:tblPr firstRow="1" bandRow="1">
                <a:tableStyleId>{5C22544A-7EE6-4342-B048-85BDC9FD1C3A}</a:tableStyleId>
              </a:tblPr>
              <a:tblGrid>
                <a:gridCol w="2085976">
                  <a:extLst>
                    <a:ext uri="{9D8B030D-6E8A-4147-A177-3AD203B41FA5}">
                      <a16:colId xmlns:a16="http://schemas.microsoft.com/office/drawing/2014/main" val="2380705442"/>
                    </a:ext>
                  </a:extLst>
                </a:gridCol>
                <a:gridCol w="3257551">
                  <a:extLst>
                    <a:ext uri="{9D8B030D-6E8A-4147-A177-3AD203B41FA5}">
                      <a16:colId xmlns:a16="http://schemas.microsoft.com/office/drawing/2014/main" val="2204251285"/>
                    </a:ext>
                  </a:extLst>
                </a:gridCol>
                <a:gridCol w="4257673">
                  <a:extLst>
                    <a:ext uri="{9D8B030D-6E8A-4147-A177-3AD203B41FA5}">
                      <a16:colId xmlns:a16="http://schemas.microsoft.com/office/drawing/2014/main" val="1299214240"/>
                    </a:ext>
                  </a:extLst>
                </a:gridCol>
              </a:tblGrid>
              <a:tr h="376435">
                <a:tc>
                  <a:txBody>
                    <a:bodyPr/>
                    <a:lstStyle/>
                    <a:p>
                      <a:r>
                        <a:rPr lang="en-US" dirty="0"/>
                        <a:t>Year and Author</a:t>
                      </a:r>
                    </a:p>
                  </a:txBody>
                  <a:tcPr/>
                </a:tc>
                <a:tc>
                  <a:txBody>
                    <a:bodyPr/>
                    <a:lstStyle/>
                    <a:p>
                      <a:r>
                        <a:rPr lang="en-US" dirty="0"/>
                        <a:t>Title</a:t>
                      </a:r>
                    </a:p>
                  </a:txBody>
                  <a:tcPr/>
                </a:tc>
                <a:tc>
                  <a:txBody>
                    <a:bodyPr/>
                    <a:lstStyle/>
                    <a:p>
                      <a:r>
                        <a:rPr lang="en-US" dirty="0"/>
                        <a:t>Inferences </a:t>
                      </a:r>
                    </a:p>
                  </a:txBody>
                  <a:tcPr/>
                </a:tc>
                <a:extLst>
                  <a:ext uri="{0D108BD9-81ED-4DB2-BD59-A6C34878D82A}">
                    <a16:rowId xmlns:a16="http://schemas.microsoft.com/office/drawing/2014/main" val="2976646288"/>
                  </a:ext>
                </a:extLst>
              </a:tr>
              <a:tr h="1131424">
                <a:tc>
                  <a:txBody>
                    <a:bodyPr/>
                    <a:lstStyle/>
                    <a:p>
                      <a:r>
                        <a:rPr lang="en-US" u="sng" dirty="0"/>
                        <a:t>2023</a:t>
                      </a:r>
                    </a:p>
                    <a:p>
                      <a:r>
                        <a:rPr lang="en-IN" sz="1800" b="0" i="0" u="none" strike="noStrike" kern="1200" dirty="0" err="1">
                          <a:solidFill>
                            <a:schemeClr val="dk1"/>
                          </a:solidFill>
                          <a:effectLst/>
                          <a:latin typeface="+mn-lt"/>
                          <a:ea typeface="+mn-ea"/>
                          <a:cs typeface="+mn-cs"/>
                        </a:rPr>
                        <a:t>Haokun</a:t>
                      </a:r>
                      <a:r>
                        <a:rPr lang="en-IN" sz="1800" b="0" i="0" u="none" strike="noStrike" kern="1200" dirty="0">
                          <a:solidFill>
                            <a:schemeClr val="dk1"/>
                          </a:solidFill>
                          <a:effectLst/>
                          <a:latin typeface="+mn-lt"/>
                          <a:ea typeface="+mn-ea"/>
                          <a:cs typeface="+mn-cs"/>
                        </a:rPr>
                        <a:t> Song</a:t>
                      </a:r>
                    </a:p>
                    <a:p>
                      <a:r>
                        <a:rPr lang="en-IN" sz="1800" b="0" i="0" u="none" strike="noStrike" kern="1200" dirty="0" err="1">
                          <a:solidFill>
                            <a:schemeClr val="dk1"/>
                          </a:solidFill>
                          <a:effectLst/>
                          <a:latin typeface="+mn-lt"/>
                          <a:ea typeface="+mn-ea"/>
                          <a:cs typeface="+mn-cs"/>
                        </a:rPr>
                        <a:t>Fuquan</a:t>
                      </a:r>
                      <a:r>
                        <a:rPr lang="en-IN" sz="1800" b="0" i="0" u="none" strike="noStrike" kern="1200" dirty="0">
                          <a:solidFill>
                            <a:schemeClr val="dk1"/>
                          </a:solidFill>
                          <a:effectLst/>
                          <a:latin typeface="+mn-lt"/>
                          <a:ea typeface="+mn-ea"/>
                          <a:cs typeface="+mn-cs"/>
                        </a:rPr>
                        <a:t> Zhao</a:t>
                      </a:r>
                    </a:p>
                    <a:p>
                      <a:r>
                        <a:rPr lang="en-IN" sz="1800" b="0" i="0" u="none" strike="noStrike" kern="1200" dirty="0" err="1">
                          <a:solidFill>
                            <a:schemeClr val="dk1"/>
                          </a:solidFill>
                          <a:effectLst/>
                          <a:latin typeface="+mn-lt"/>
                          <a:ea typeface="+mn-ea"/>
                          <a:cs typeface="+mn-cs"/>
                        </a:rPr>
                        <a:t>Guangyu</a:t>
                      </a:r>
                      <a:r>
                        <a:rPr lang="en-IN" sz="1800" b="0" i="0" u="none" strike="noStrike" kern="1200" dirty="0">
                          <a:solidFill>
                            <a:schemeClr val="dk1"/>
                          </a:solidFill>
                          <a:effectLst/>
                          <a:latin typeface="+mn-lt"/>
                          <a:ea typeface="+mn-ea"/>
                          <a:cs typeface="+mn-cs"/>
                        </a:rPr>
                        <a:t> Zhu</a:t>
                      </a:r>
                    </a:p>
                    <a:p>
                      <a:r>
                        <a:rPr lang="en-IN" sz="1800" b="0" i="0" u="none" strike="noStrike" kern="1200" dirty="0" err="1">
                          <a:solidFill>
                            <a:schemeClr val="dk1"/>
                          </a:solidFill>
                          <a:effectLst/>
                          <a:latin typeface="+mn-lt"/>
                          <a:ea typeface="+mn-ea"/>
                          <a:cs typeface="+mn-cs"/>
                        </a:rPr>
                        <a:t>Zongwei</a:t>
                      </a:r>
                      <a:r>
                        <a:rPr lang="en-IN" sz="1800" b="0" i="0" u="none" strike="noStrike" kern="1200" dirty="0">
                          <a:solidFill>
                            <a:schemeClr val="dk1"/>
                          </a:solidFill>
                          <a:effectLst/>
                          <a:latin typeface="+mn-lt"/>
                          <a:ea typeface="+mn-ea"/>
                          <a:cs typeface="+mn-cs"/>
                        </a:rPr>
                        <a:t> Liu</a:t>
                      </a:r>
                      <a:br>
                        <a:rPr lang="en-IN" dirty="0"/>
                      </a:br>
                      <a:endParaRPr lang="en-US" u="sng" dirty="0"/>
                    </a:p>
                  </a:txBody>
                  <a:tcPr/>
                </a:tc>
                <a:tc>
                  <a:txBody>
                    <a:bodyPr/>
                    <a:lstStyle/>
                    <a:p>
                      <a:r>
                        <a:rPr lang="en-IN" sz="1800" b="1" i="0" u="none" strike="noStrike" kern="1200" dirty="0">
                          <a:solidFill>
                            <a:schemeClr val="dk1"/>
                          </a:solidFill>
                          <a:effectLst/>
                          <a:latin typeface="+mn-lt"/>
                          <a:ea typeface="+mn-ea"/>
                          <a:cs typeface="+mn-cs"/>
                        </a:rPr>
                        <a:t>Impacts of Connected and Autonomous Vehicles with Level 2 Automation on Traffic Efficiency and Energy Consumption</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Framework includes travel-time-saving, road construction, and energy-saving benefits, highlighting positive impacts with increasing CAV penetration.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Dedicated CAV lanes contribute to amplified economic benefits under suitable conditions.</a:t>
                      </a:r>
                      <a:endParaRPr lang="en-IN" dirty="0"/>
                    </a:p>
                  </a:txBody>
                  <a:tcPr/>
                </a:tc>
                <a:extLst>
                  <a:ext uri="{0D108BD9-81ED-4DB2-BD59-A6C34878D82A}">
                    <a16:rowId xmlns:a16="http://schemas.microsoft.com/office/drawing/2014/main" val="1150630108"/>
                  </a:ext>
                </a:extLst>
              </a:tr>
              <a:tr h="928195">
                <a:tc>
                  <a:txBody>
                    <a:bodyPr/>
                    <a:lstStyle/>
                    <a:p>
                      <a:r>
                        <a:rPr lang="en-US" u="sng" dirty="0"/>
                        <a:t>2022</a:t>
                      </a:r>
                    </a:p>
                    <a:p>
                      <a:r>
                        <a:rPr lang="en-IN" sz="1800" b="0" i="0" u="none" strike="noStrike" kern="1200" dirty="0">
                          <a:solidFill>
                            <a:schemeClr val="dk1"/>
                          </a:solidFill>
                          <a:effectLst/>
                          <a:latin typeface="+mn-lt"/>
                          <a:ea typeface="+mn-ea"/>
                          <a:cs typeface="+mn-cs"/>
                        </a:rPr>
                        <a:t>Kavas-</a:t>
                      </a:r>
                      <a:r>
                        <a:rPr lang="en-IN" sz="1800" b="0" i="0" u="none" strike="noStrike" kern="1200" dirty="0" err="1">
                          <a:solidFill>
                            <a:schemeClr val="dk1"/>
                          </a:solidFill>
                          <a:effectLst/>
                          <a:latin typeface="+mn-lt"/>
                          <a:ea typeface="+mn-ea"/>
                          <a:cs typeface="+mn-cs"/>
                        </a:rPr>
                        <a:t>Torris</a:t>
                      </a:r>
                      <a:r>
                        <a:rPr lang="en-IN" sz="1800" b="0" i="0" u="none" strike="noStrike" kern="1200" dirty="0">
                          <a:solidFill>
                            <a:schemeClr val="dk1"/>
                          </a:solidFill>
                          <a:effectLst/>
                          <a:latin typeface="+mn-lt"/>
                          <a:ea typeface="+mn-ea"/>
                          <a:cs typeface="+mn-cs"/>
                        </a:rPr>
                        <a:t> </a:t>
                      </a:r>
                    </a:p>
                    <a:p>
                      <a:r>
                        <a:rPr lang="en-IN" sz="1800" b="0" i="0" u="none" strike="noStrike" kern="1200" dirty="0" err="1">
                          <a:solidFill>
                            <a:schemeClr val="dk1"/>
                          </a:solidFill>
                          <a:effectLst/>
                          <a:latin typeface="+mn-lt"/>
                          <a:ea typeface="+mn-ea"/>
                          <a:cs typeface="+mn-cs"/>
                        </a:rPr>
                        <a:t>Gelbal</a:t>
                      </a:r>
                      <a:r>
                        <a:rPr lang="en-IN" sz="1800" b="0" i="0" u="none" strike="noStrike" kern="1200" dirty="0">
                          <a:solidFill>
                            <a:schemeClr val="dk1"/>
                          </a:solidFill>
                          <a:effectLst/>
                          <a:latin typeface="+mn-lt"/>
                          <a:ea typeface="+mn-ea"/>
                          <a:cs typeface="+mn-cs"/>
                        </a:rPr>
                        <a:t> </a:t>
                      </a:r>
                      <a:r>
                        <a:rPr lang="en-IN" sz="1800" b="0" i="0" u="none" strike="noStrike" kern="1200" dirty="0" err="1">
                          <a:solidFill>
                            <a:schemeClr val="dk1"/>
                          </a:solidFill>
                          <a:effectLst/>
                          <a:latin typeface="+mn-lt"/>
                          <a:ea typeface="+mn-ea"/>
                          <a:cs typeface="+mn-cs"/>
                        </a:rPr>
                        <a:t>Cantas</a:t>
                      </a:r>
                      <a:endParaRPr lang="en-IN" sz="1800" b="0" i="0" u="none" strike="noStrike" kern="1200" dirty="0">
                        <a:solidFill>
                          <a:schemeClr val="dk1"/>
                        </a:solidFill>
                        <a:effectLst/>
                        <a:latin typeface="+mn-lt"/>
                        <a:ea typeface="+mn-ea"/>
                        <a:cs typeface="+mn-cs"/>
                      </a:endParaRPr>
                    </a:p>
                    <a:p>
                      <a:r>
                        <a:rPr lang="en-IN" sz="1800" b="0" i="0" u="none" strike="noStrike" kern="1200" dirty="0" err="1">
                          <a:solidFill>
                            <a:schemeClr val="dk1"/>
                          </a:solidFill>
                          <a:effectLst/>
                          <a:latin typeface="+mn-lt"/>
                          <a:ea typeface="+mn-ea"/>
                          <a:cs typeface="+mn-cs"/>
                        </a:rPr>
                        <a:t>Aksun</a:t>
                      </a:r>
                      <a:r>
                        <a:rPr lang="en-IN" sz="1800" b="0" i="0" u="none" strike="noStrike" kern="1200" dirty="0">
                          <a:solidFill>
                            <a:schemeClr val="dk1"/>
                          </a:solidFill>
                          <a:effectLst/>
                          <a:latin typeface="+mn-lt"/>
                          <a:ea typeface="+mn-ea"/>
                          <a:cs typeface="+mn-cs"/>
                        </a:rPr>
                        <a:t> </a:t>
                      </a:r>
                      <a:r>
                        <a:rPr lang="en-IN" sz="1800" b="0" i="0" u="none" strike="noStrike" kern="1200" dirty="0" err="1">
                          <a:solidFill>
                            <a:schemeClr val="dk1"/>
                          </a:solidFill>
                          <a:effectLst/>
                          <a:latin typeface="+mn-lt"/>
                          <a:ea typeface="+mn-ea"/>
                          <a:cs typeface="+mn-cs"/>
                        </a:rPr>
                        <a:t>Guvenc</a:t>
                      </a:r>
                      <a:r>
                        <a:rPr lang="en-IN" sz="1800" b="0" i="0" u="none" strike="noStrike" kern="1200" dirty="0">
                          <a:solidFill>
                            <a:schemeClr val="dk1"/>
                          </a:solidFill>
                          <a:effectLst/>
                          <a:latin typeface="+mn-lt"/>
                          <a:ea typeface="+mn-ea"/>
                          <a:cs typeface="+mn-cs"/>
                        </a:rPr>
                        <a:t> </a:t>
                      </a:r>
                      <a:endParaRPr lang="en-US" u="sng"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V2X Communication between Connected and Automated Vehicles (CAVs) and Unmanned Aerial Vehicles (UAVs)</a:t>
                      </a:r>
                    </a:p>
                  </a:txBody>
                  <a:tcPr/>
                </a:tc>
                <a:tc>
                  <a:txBody>
                    <a:bodyPr/>
                    <a:lstStyle/>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V2X links CAVs and UAVs for coordinated missions; hardware testing crucial.</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Satisfactory latency and package drop results support real-life implementation success.</a:t>
                      </a:r>
                      <a:endParaRPr lang="en-US" dirty="0"/>
                    </a:p>
                  </a:txBody>
                  <a:tcPr/>
                </a:tc>
                <a:extLst>
                  <a:ext uri="{0D108BD9-81ED-4DB2-BD59-A6C34878D82A}">
                    <a16:rowId xmlns:a16="http://schemas.microsoft.com/office/drawing/2014/main" val="1008544802"/>
                  </a:ext>
                </a:extLst>
              </a:tr>
              <a:tr h="376435">
                <a:tc>
                  <a:txBody>
                    <a:bodyPr/>
                    <a:lstStyle/>
                    <a:p>
                      <a:r>
                        <a:rPr lang="en-US" u="sng" dirty="0"/>
                        <a:t>2021</a:t>
                      </a:r>
                    </a:p>
                    <a:p>
                      <a:r>
                        <a:rPr lang="en-IN" sz="1800" b="0" i="0" u="none" strike="noStrike" kern="1200" dirty="0" err="1">
                          <a:solidFill>
                            <a:schemeClr val="dk1"/>
                          </a:solidFill>
                          <a:effectLst/>
                          <a:latin typeface="+mn-lt"/>
                          <a:ea typeface="+mn-ea"/>
                          <a:cs typeface="+mn-cs"/>
                        </a:rPr>
                        <a:t>Dhawankar</a:t>
                      </a:r>
                      <a:r>
                        <a:rPr lang="en-IN" sz="1800" b="0" i="0" u="none" strike="noStrike" kern="1200" dirty="0">
                          <a:solidFill>
                            <a:schemeClr val="dk1"/>
                          </a:solidFill>
                          <a:effectLst/>
                          <a:latin typeface="+mn-lt"/>
                          <a:ea typeface="+mn-ea"/>
                          <a:cs typeface="+mn-cs"/>
                        </a:rPr>
                        <a:t>. P Agrawal. P </a:t>
                      </a:r>
                      <a:r>
                        <a:rPr lang="en-IN" sz="1800" b="0" i="0" u="none" strike="noStrike" kern="1200" dirty="0" err="1">
                          <a:solidFill>
                            <a:schemeClr val="dk1"/>
                          </a:solidFill>
                          <a:effectLst/>
                          <a:latin typeface="+mn-lt"/>
                          <a:ea typeface="+mn-ea"/>
                          <a:cs typeface="+mn-cs"/>
                        </a:rPr>
                        <a:t>Abderezzak</a:t>
                      </a:r>
                      <a:r>
                        <a:rPr lang="en-IN" sz="1800" b="0" i="0" u="none" strike="noStrike" kern="1200" dirty="0">
                          <a:solidFill>
                            <a:schemeClr val="dk1"/>
                          </a:solidFill>
                          <a:effectLst/>
                          <a:latin typeface="+mn-lt"/>
                          <a:ea typeface="+mn-ea"/>
                          <a:cs typeface="+mn-cs"/>
                        </a:rPr>
                        <a:t>. B </a:t>
                      </a:r>
                      <a:r>
                        <a:rPr lang="en-IN" sz="1800" b="0" i="0" u="none" strike="noStrike" kern="1200" dirty="0" err="1">
                          <a:solidFill>
                            <a:schemeClr val="dk1"/>
                          </a:solidFill>
                          <a:effectLst/>
                          <a:latin typeface="+mn-lt"/>
                          <a:ea typeface="+mn-ea"/>
                          <a:cs typeface="+mn-cs"/>
                        </a:rPr>
                        <a:t>Kaiwartya</a:t>
                      </a:r>
                      <a:r>
                        <a:rPr lang="en-IN" sz="1800" b="0" i="0" u="none" strike="noStrike" kern="1200" dirty="0">
                          <a:solidFill>
                            <a:schemeClr val="dk1"/>
                          </a:solidFill>
                          <a:effectLst/>
                          <a:latin typeface="+mn-lt"/>
                          <a:ea typeface="+mn-ea"/>
                          <a:cs typeface="+mn-cs"/>
                        </a:rPr>
                        <a:t>. O </a:t>
                      </a:r>
                      <a:r>
                        <a:rPr lang="en-IN" sz="1800" b="0" i="0" u="none" strike="noStrike" kern="1200" dirty="0" err="1">
                          <a:solidFill>
                            <a:schemeClr val="dk1"/>
                          </a:solidFill>
                          <a:effectLst/>
                          <a:latin typeface="+mn-lt"/>
                          <a:ea typeface="+mn-ea"/>
                          <a:cs typeface="+mn-cs"/>
                        </a:rPr>
                        <a:t>Busawon</a:t>
                      </a:r>
                      <a:r>
                        <a:rPr lang="en-IN" sz="1800" b="0" i="0" u="none" strike="noStrike" kern="1200" dirty="0">
                          <a:solidFill>
                            <a:schemeClr val="dk1"/>
                          </a:solidFill>
                          <a:effectLst/>
                          <a:latin typeface="+mn-lt"/>
                          <a:ea typeface="+mn-ea"/>
                          <a:cs typeface="+mn-cs"/>
                        </a:rPr>
                        <a:t>. K.</a:t>
                      </a:r>
                      <a:endParaRPr lang="en-US" b="0" u="non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Design and Numerical Implementation of V2X Control Architecture for Autonomous Driving Vehicles</a:t>
                      </a:r>
                    </a:p>
                  </a:txBody>
                  <a:tcPr/>
                </a:tc>
                <a:tc>
                  <a:txBody>
                    <a:bodyPr/>
                    <a:lstStyle/>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Case studies demonstrate collision-free platoon, sensitivity analysis, and robustness under communication loss.</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Integrates IDM for platoons, addressing safety, security, and practical implementation issues.</a:t>
                      </a:r>
                    </a:p>
                  </a:txBody>
                  <a:tcPr/>
                </a:tc>
                <a:extLst>
                  <a:ext uri="{0D108BD9-81ED-4DB2-BD59-A6C34878D82A}">
                    <a16:rowId xmlns:a16="http://schemas.microsoft.com/office/drawing/2014/main" val="2911132657"/>
                  </a:ext>
                </a:extLst>
              </a:tr>
            </a:tbl>
          </a:graphicData>
        </a:graphic>
      </p:graphicFrame>
    </p:spTree>
    <p:extLst>
      <p:ext uri="{BB962C8B-B14F-4D97-AF65-F5344CB8AC3E}">
        <p14:creationId xmlns:p14="http://schemas.microsoft.com/office/powerpoint/2010/main" val="19313980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F52E6-B7BD-793E-F5D8-54580E132694}"/>
              </a:ext>
            </a:extLst>
          </p:cNvPr>
          <p:cNvSpPr>
            <a:spLocks noGrp="1"/>
          </p:cNvSpPr>
          <p:nvPr>
            <p:ph type="title"/>
          </p:nvPr>
        </p:nvSpPr>
        <p:spPr>
          <a:xfrm>
            <a:off x="1371598" y="108855"/>
            <a:ext cx="9601200" cy="691055"/>
          </a:xfrm>
        </p:spPr>
        <p:txBody>
          <a:bodyPr/>
          <a:lstStyle/>
          <a:p>
            <a:r>
              <a:rPr lang="en-US" dirty="0"/>
              <a:t>LITERATURE SURVEY</a:t>
            </a:r>
          </a:p>
        </p:txBody>
      </p:sp>
      <p:graphicFrame>
        <p:nvGraphicFramePr>
          <p:cNvPr id="4" name="Table 4">
            <a:extLst>
              <a:ext uri="{FF2B5EF4-FFF2-40B4-BE49-F238E27FC236}">
                <a16:creationId xmlns:a16="http://schemas.microsoft.com/office/drawing/2014/main" id="{625E2526-AB7E-152E-1D6A-062274699FBD}"/>
              </a:ext>
            </a:extLst>
          </p:cNvPr>
          <p:cNvGraphicFramePr>
            <a:graphicFrameLocks noGrp="1"/>
          </p:cNvGraphicFramePr>
          <p:nvPr>
            <p:ph idx="1"/>
            <p:extLst>
              <p:ext uri="{D42A27DB-BD31-4B8C-83A1-F6EECF244321}">
                <p14:modId xmlns:p14="http://schemas.microsoft.com/office/powerpoint/2010/main" val="3347363680"/>
              </p:ext>
            </p:extLst>
          </p:nvPr>
        </p:nvGraphicFramePr>
        <p:xfrm>
          <a:off x="1371598" y="1076136"/>
          <a:ext cx="9601200" cy="5588515"/>
        </p:xfrm>
        <a:graphic>
          <a:graphicData uri="http://schemas.openxmlformats.org/drawingml/2006/table">
            <a:tbl>
              <a:tblPr firstRow="1" bandRow="1">
                <a:tableStyleId>{5C22544A-7EE6-4342-B048-85BDC9FD1C3A}</a:tableStyleId>
              </a:tblPr>
              <a:tblGrid>
                <a:gridCol w="2208181">
                  <a:extLst>
                    <a:ext uri="{9D8B030D-6E8A-4147-A177-3AD203B41FA5}">
                      <a16:colId xmlns:a16="http://schemas.microsoft.com/office/drawing/2014/main" val="2380705442"/>
                    </a:ext>
                  </a:extLst>
                </a:gridCol>
                <a:gridCol w="3135346">
                  <a:extLst>
                    <a:ext uri="{9D8B030D-6E8A-4147-A177-3AD203B41FA5}">
                      <a16:colId xmlns:a16="http://schemas.microsoft.com/office/drawing/2014/main" val="2204251285"/>
                    </a:ext>
                  </a:extLst>
                </a:gridCol>
                <a:gridCol w="4257673">
                  <a:extLst>
                    <a:ext uri="{9D8B030D-6E8A-4147-A177-3AD203B41FA5}">
                      <a16:colId xmlns:a16="http://schemas.microsoft.com/office/drawing/2014/main" val="1299214240"/>
                    </a:ext>
                  </a:extLst>
                </a:gridCol>
              </a:tblGrid>
              <a:tr h="376435">
                <a:tc>
                  <a:txBody>
                    <a:bodyPr/>
                    <a:lstStyle/>
                    <a:p>
                      <a:r>
                        <a:rPr lang="en-US" dirty="0"/>
                        <a:t>Year and Author</a:t>
                      </a:r>
                    </a:p>
                  </a:txBody>
                  <a:tcPr/>
                </a:tc>
                <a:tc>
                  <a:txBody>
                    <a:bodyPr/>
                    <a:lstStyle/>
                    <a:p>
                      <a:r>
                        <a:rPr lang="en-US" dirty="0"/>
                        <a:t>Title</a:t>
                      </a:r>
                    </a:p>
                  </a:txBody>
                  <a:tcPr/>
                </a:tc>
                <a:tc>
                  <a:txBody>
                    <a:bodyPr/>
                    <a:lstStyle/>
                    <a:p>
                      <a:r>
                        <a:rPr lang="en-US" dirty="0"/>
                        <a:t>Inferences </a:t>
                      </a:r>
                    </a:p>
                  </a:txBody>
                  <a:tcPr/>
                </a:tc>
                <a:extLst>
                  <a:ext uri="{0D108BD9-81ED-4DB2-BD59-A6C34878D82A}">
                    <a16:rowId xmlns:a16="http://schemas.microsoft.com/office/drawing/2014/main" val="2976646288"/>
                  </a:ext>
                </a:extLst>
              </a:tr>
              <a:tr h="1425339">
                <a:tc>
                  <a:txBody>
                    <a:bodyPr/>
                    <a:lstStyle/>
                    <a:p>
                      <a:r>
                        <a:rPr lang="en-US" u="sng" dirty="0"/>
                        <a:t>2023</a:t>
                      </a:r>
                    </a:p>
                    <a:p>
                      <a:r>
                        <a:rPr lang="en-IN" sz="1800" b="0" i="0" u="none" strike="noStrike" kern="1200" dirty="0">
                          <a:solidFill>
                            <a:schemeClr val="dk1"/>
                          </a:solidFill>
                          <a:effectLst/>
                          <a:latin typeface="+mn-lt"/>
                          <a:ea typeface="+mn-ea"/>
                          <a:cs typeface="+mn-cs"/>
                        </a:rPr>
                        <a:t>Guilherme </a:t>
                      </a:r>
                      <a:r>
                        <a:rPr lang="en-IN" sz="1800" b="0" i="0" u="none" strike="noStrike" kern="1200" dirty="0" err="1">
                          <a:solidFill>
                            <a:schemeClr val="dk1"/>
                          </a:solidFill>
                          <a:effectLst/>
                          <a:latin typeface="+mn-lt"/>
                          <a:ea typeface="+mn-ea"/>
                          <a:cs typeface="+mn-cs"/>
                        </a:rPr>
                        <a:t>Carrenho</a:t>
                      </a:r>
                      <a:endParaRPr lang="en-US" u="non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Enhancing Transportation with Vehicle-to-Everything (V2X) Communication</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ADAS utilizes sensors for perception, but faces limitations.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Overcomes sensor limitations, enabling communication between cars, pedestrians, and infrastructure.</a:t>
                      </a:r>
                      <a:endParaRPr lang="en-IN" dirty="0"/>
                    </a:p>
                  </a:txBody>
                  <a:tcPr/>
                </a:tc>
                <a:extLst>
                  <a:ext uri="{0D108BD9-81ED-4DB2-BD59-A6C34878D82A}">
                    <a16:rowId xmlns:a16="http://schemas.microsoft.com/office/drawing/2014/main" val="1150630108"/>
                  </a:ext>
                </a:extLst>
              </a:tr>
              <a:tr h="928195">
                <a:tc>
                  <a:txBody>
                    <a:bodyPr/>
                    <a:lstStyle/>
                    <a:p>
                      <a:r>
                        <a:rPr lang="en-US" u="sng" dirty="0"/>
                        <a:t>2023</a:t>
                      </a:r>
                    </a:p>
                    <a:p>
                      <a:r>
                        <a:rPr lang="en-IN" sz="1800" b="0" i="0" u="none" strike="noStrike" kern="1200" dirty="0" err="1">
                          <a:solidFill>
                            <a:schemeClr val="dk1"/>
                          </a:solidFill>
                          <a:effectLst/>
                          <a:latin typeface="+mn-lt"/>
                          <a:ea typeface="+mn-ea"/>
                          <a:cs typeface="+mn-cs"/>
                        </a:rPr>
                        <a:t>Jiaying</a:t>
                      </a:r>
                      <a:r>
                        <a:rPr lang="en-IN" sz="1800" b="0" i="0" u="none" strike="noStrike" kern="1200" dirty="0">
                          <a:solidFill>
                            <a:schemeClr val="dk1"/>
                          </a:solidFill>
                          <a:effectLst/>
                          <a:latin typeface="+mn-lt"/>
                          <a:ea typeface="+mn-ea"/>
                          <a:cs typeface="+mn-cs"/>
                        </a:rPr>
                        <a:t> Guo</a:t>
                      </a:r>
                    </a:p>
                    <a:p>
                      <a:r>
                        <a:rPr lang="en-IN" sz="1800" b="0" i="0" u="none" strike="noStrike" kern="1200" dirty="0">
                          <a:solidFill>
                            <a:schemeClr val="dk1"/>
                          </a:solidFill>
                          <a:effectLst/>
                          <a:latin typeface="+mn-lt"/>
                          <a:ea typeface="+mn-ea"/>
                          <a:cs typeface="+mn-cs"/>
                        </a:rPr>
                        <a:t>Long Cheng</a:t>
                      </a:r>
                    </a:p>
                    <a:p>
                      <a:r>
                        <a:rPr lang="en-IN" sz="1800" b="0" i="0" u="none" strike="noStrike" kern="1200" dirty="0">
                          <a:solidFill>
                            <a:schemeClr val="dk1"/>
                          </a:solidFill>
                          <a:effectLst/>
                          <a:latin typeface="+mn-lt"/>
                          <a:ea typeface="+mn-ea"/>
                          <a:cs typeface="+mn-cs"/>
                        </a:rPr>
                        <a:t>Shen Wang</a:t>
                      </a:r>
                    </a:p>
                    <a:p>
                      <a:br>
                        <a:rPr lang="en-IN" dirty="0"/>
                      </a:br>
                      <a:endParaRPr lang="en-US" u="none" dirty="0"/>
                    </a:p>
                  </a:txBody>
                  <a:tcPr/>
                </a:tc>
                <a:tc>
                  <a:txBody>
                    <a:bodyPr/>
                    <a:lstStyle/>
                    <a:p>
                      <a:r>
                        <a:rPr lang="en-IN" sz="1800" b="1" i="0" u="none" strike="noStrike" kern="1200" dirty="0" err="1">
                          <a:solidFill>
                            <a:schemeClr val="dk1"/>
                          </a:solidFill>
                          <a:effectLst/>
                          <a:latin typeface="+mn-lt"/>
                          <a:ea typeface="+mn-ea"/>
                          <a:cs typeface="+mn-cs"/>
                        </a:rPr>
                        <a:t>CoTV</a:t>
                      </a:r>
                      <a:r>
                        <a:rPr lang="en-IN" sz="1800" b="1" i="0" u="none" strike="noStrike" kern="1200" dirty="0">
                          <a:solidFill>
                            <a:schemeClr val="dk1"/>
                          </a:solidFill>
                          <a:effectLst/>
                          <a:latin typeface="+mn-lt"/>
                          <a:ea typeface="+mn-ea"/>
                          <a:cs typeface="+mn-cs"/>
                        </a:rPr>
                        <a:t>: Cooperative Control for Traffic Light Signals and Connected Autonomous Vehicles Using Deep Reinforcement Learning</a:t>
                      </a:r>
                    </a:p>
                  </a:txBody>
                  <a:tcPr/>
                </a:tc>
                <a:tc>
                  <a:txBody>
                    <a:bodyPr/>
                    <a:lstStyle/>
                    <a:p>
                      <a:pPr marL="285750" indent="-285750">
                        <a:buFont typeface="Arial" panose="020B0604020202020204" pitchFamily="34" charset="0"/>
                        <a:buChar char="•"/>
                      </a:pPr>
                      <a:r>
                        <a:rPr lang="en-IN" sz="1800" b="0" i="0" u="none" strike="noStrike" kern="1200" dirty="0" err="1">
                          <a:solidFill>
                            <a:schemeClr val="dk1"/>
                          </a:solidFill>
                          <a:effectLst/>
                          <a:latin typeface="+mn-lt"/>
                          <a:ea typeface="+mn-ea"/>
                          <a:cs typeface="+mn-cs"/>
                        </a:rPr>
                        <a:t>CoTV</a:t>
                      </a:r>
                      <a:r>
                        <a:rPr lang="en-IN" sz="1800" b="0" i="0" u="none" strike="noStrike" kern="1200" dirty="0">
                          <a:solidFill>
                            <a:schemeClr val="dk1"/>
                          </a:solidFill>
                          <a:effectLst/>
                          <a:latin typeface="+mn-lt"/>
                          <a:ea typeface="+mn-ea"/>
                          <a:cs typeface="+mn-cs"/>
                        </a:rPr>
                        <a:t> integrates traffic light signals and CAVs using DRL for balanced results.</a:t>
                      </a:r>
                    </a:p>
                    <a:p>
                      <a:pPr marL="285750" indent="-285750">
                        <a:buFont typeface="Arial" panose="020B0604020202020204" pitchFamily="34" charset="0"/>
                        <a:buChar char="•"/>
                      </a:pPr>
                      <a:r>
                        <a:rPr lang="en-IN" sz="1800" b="0" i="0" u="none" strike="noStrike" kern="1200" dirty="0" err="1">
                          <a:solidFill>
                            <a:schemeClr val="dk1"/>
                          </a:solidFill>
                          <a:effectLst/>
                          <a:latin typeface="+mn-lt"/>
                          <a:ea typeface="+mn-ea"/>
                          <a:cs typeface="+mn-cs"/>
                        </a:rPr>
                        <a:t>CoTV</a:t>
                      </a:r>
                      <a:r>
                        <a:rPr lang="en-IN" sz="1800" b="0" i="0" u="none" strike="noStrike" kern="1200" dirty="0">
                          <a:solidFill>
                            <a:schemeClr val="dk1"/>
                          </a:solidFill>
                          <a:effectLst/>
                          <a:latin typeface="+mn-lt"/>
                          <a:ea typeface="+mn-ea"/>
                          <a:cs typeface="+mn-cs"/>
                        </a:rPr>
                        <a:t> ensures scalability in complex urban scenarios, demonstrating effectiveness in simulation studies.</a:t>
                      </a:r>
                      <a:endParaRPr lang="en-US" dirty="0"/>
                    </a:p>
                  </a:txBody>
                  <a:tcPr/>
                </a:tc>
                <a:extLst>
                  <a:ext uri="{0D108BD9-81ED-4DB2-BD59-A6C34878D82A}">
                    <a16:rowId xmlns:a16="http://schemas.microsoft.com/office/drawing/2014/main" val="1008544802"/>
                  </a:ext>
                </a:extLst>
              </a:tr>
              <a:tr h="376435">
                <a:tc>
                  <a:txBody>
                    <a:bodyPr/>
                    <a:lstStyle/>
                    <a:p>
                      <a:r>
                        <a:rPr lang="en-US" u="sng" dirty="0"/>
                        <a:t>2021</a:t>
                      </a:r>
                    </a:p>
                    <a:p>
                      <a:r>
                        <a:rPr lang="en-IN" sz="1800" b="0" i="0" u="none" strike="noStrike" kern="1200" dirty="0" err="1">
                          <a:solidFill>
                            <a:schemeClr val="dk1"/>
                          </a:solidFill>
                          <a:effectLst/>
                          <a:latin typeface="+mn-lt"/>
                          <a:ea typeface="+mn-ea"/>
                          <a:cs typeface="+mn-cs"/>
                        </a:rPr>
                        <a:t>Ahangar</a:t>
                      </a:r>
                      <a:r>
                        <a:rPr lang="en-IN" sz="1800" b="0" i="0" u="none" strike="noStrike" kern="1200" dirty="0">
                          <a:solidFill>
                            <a:schemeClr val="dk1"/>
                          </a:solidFill>
                          <a:effectLst/>
                          <a:latin typeface="+mn-lt"/>
                          <a:ea typeface="+mn-ea"/>
                          <a:cs typeface="+mn-cs"/>
                        </a:rPr>
                        <a:t>, M.N. Ahmed, Q.Z.</a:t>
                      </a:r>
                    </a:p>
                    <a:p>
                      <a:r>
                        <a:rPr lang="en-IN" sz="1800" b="0" i="0" u="none" strike="noStrike" kern="1200" dirty="0">
                          <a:solidFill>
                            <a:schemeClr val="dk1"/>
                          </a:solidFill>
                          <a:effectLst/>
                          <a:latin typeface="+mn-lt"/>
                          <a:ea typeface="+mn-ea"/>
                          <a:cs typeface="+mn-cs"/>
                        </a:rPr>
                        <a:t>Khan, F.A.</a:t>
                      </a:r>
                    </a:p>
                    <a:p>
                      <a:r>
                        <a:rPr lang="en-IN" sz="1800" b="0" i="0" u="none" strike="noStrike" kern="1200" dirty="0">
                          <a:solidFill>
                            <a:schemeClr val="dk1"/>
                          </a:solidFill>
                          <a:effectLst/>
                          <a:latin typeface="+mn-lt"/>
                          <a:ea typeface="+mn-ea"/>
                          <a:cs typeface="+mn-cs"/>
                        </a:rPr>
                        <a:t>Hafeez, M</a:t>
                      </a:r>
                      <a:endParaRPr lang="en-US" u="non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A Survey of Autonomous Vehicles: Enabling Communication Technologies and Challenges</a:t>
                      </a:r>
                    </a:p>
                  </a:txBody>
                  <a:tcPr/>
                </a:tc>
                <a:tc>
                  <a:txBody>
                    <a:bodyPr/>
                    <a:lstStyle/>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Explores AV components - sensors for data gathering and V2X communication technologies for road safety.</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Identifies advantages, disadvantages, and challenges in AV technologies for road safety enhancement.</a:t>
                      </a:r>
                      <a:endParaRPr lang="en-US" dirty="0"/>
                    </a:p>
                  </a:txBody>
                  <a:tcPr/>
                </a:tc>
                <a:extLst>
                  <a:ext uri="{0D108BD9-81ED-4DB2-BD59-A6C34878D82A}">
                    <a16:rowId xmlns:a16="http://schemas.microsoft.com/office/drawing/2014/main" val="2911132657"/>
                  </a:ext>
                </a:extLst>
              </a:tr>
            </a:tbl>
          </a:graphicData>
        </a:graphic>
      </p:graphicFrame>
    </p:spTree>
    <p:extLst>
      <p:ext uri="{BB962C8B-B14F-4D97-AF65-F5344CB8AC3E}">
        <p14:creationId xmlns:p14="http://schemas.microsoft.com/office/powerpoint/2010/main" val="3778982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F52E6-B7BD-793E-F5D8-54580E132694}"/>
              </a:ext>
            </a:extLst>
          </p:cNvPr>
          <p:cNvSpPr>
            <a:spLocks noGrp="1"/>
          </p:cNvSpPr>
          <p:nvPr>
            <p:ph type="title"/>
          </p:nvPr>
        </p:nvSpPr>
        <p:spPr>
          <a:xfrm>
            <a:off x="1371598" y="65313"/>
            <a:ext cx="9601200" cy="691055"/>
          </a:xfrm>
        </p:spPr>
        <p:txBody>
          <a:bodyPr/>
          <a:lstStyle/>
          <a:p>
            <a:r>
              <a:rPr lang="en-US" dirty="0"/>
              <a:t>LITERATURE SURVEY</a:t>
            </a:r>
          </a:p>
        </p:txBody>
      </p:sp>
      <p:graphicFrame>
        <p:nvGraphicFramePr>
          <p:cNvPr id="4" name="Table 4">
            <a:extLst>
              <a:ext uri="{FF2B5EF4-FFF2-40B4-BE49-F238E27FC236}">
                <a16:creationId xmlns:a16="http://schemas.microsoft.com/office/drawing/2014/main" id="{625E2526-AB7E-152E-1D6A-062274699FBD}"/>
              </a:ext>
            </a:extLst>
          </p:cNvPr>
          <p:cNvGraphicFramePr>
            <a:graphicFrameLocks noGrp="1"/>
          </p:cNvGraphicFramePr>
          <p:nvPr>
            <p:ph idx="1"/>
            <p:extLst>
              <p:ext uri="{D42A27DB-BD31-4B8C-83A1-F6EECF244321}">
                <p14:modId xmlns:p14="http://schemas.microsoft.com/office/powerpoint/2010/main" val="3676015712"/>
              </p:ext>
            </p:extLst>
          </p:nvPr>
        </p:nvGraphicFramePr>
        <p:xfrm>
          <a:off x="1371598" y="843452"/>
          <a:ext cx="9601200" cy="5889045"/>
        </p:xfrm>
        <a:graphic>
          <a:graphicData uri="http://schemas.openxmlformats.org/drawingml/2006/table">
            <a:tbl>
              <a:tblPr firstRow="1" bandRow="1">
                <a:tableStyleId>{5C22544A-7EE6-4342-B048-85BDC9FD1C3A}</a:tableStyleId>
              </a:tblPr>
              <a:tblGrid>
                <a:gridCol w="2344368">
                  <a:extLst>
                    <a:ext uri="{9D8B030D-6E8A-4147-A177-3AD203B41FA5}">
                      <a16:colId xmlns:a16="http://schemas.microsoft.com/office/drawing/2014/main" val="2380705442"/>
                    </a:ext>
                  </a:extLst>
                </a:gridCol>
                <a:gridCol w="2999159">
                  <a:extLst>
                    <a:ext uri="{9D8B030D-6E8A-4147-A177-3AD203B41FA5}">
                      <a16:colId xmlns:a16="http://schemas.microsoft.com/office/drawing/2014/main" val="2204251285"/>
                    </a:ext>
                  </a:extLst>
                </a:gridCol>
                <a:gridCol w="4257673">
                  <a:extLst>
                    <a:ext uri="{9D8B030D-6E8A-4147-A177-3AD203B41FA5}">
                      <a16:colId xmlns:a16="http://schemas.microsoft.com/office/drawing/2014/main" val="1299214240"/>
                    </a:ext>
                  </a:extLst>
                </a:gridCol>
              </a:tblGrid>
              <a:tr h="376435">
                <a:tc>
                  <a:txBody>
                    <a:bodyPr/>
                    <a:lstStyle/>
                    <a:p>
                      <a:r>
                        <a:rPr lang="en-US" dirty="0"/>
                        <a:t>Year and Author</a:t>
                      </a:r>
                    </a:p>
                  </a:txBody>
                  <a:tcPr/>
                </a:tc>
                <a:tc>
                  <a:txBody>
                    <a:bodyPr/>
                    <a:lstStyle/>
                    <a:p>
                      <a:r>
                        <a:rPr lang="en-US" dirty="0"/>
                        <a:t>Title</a:t>
                      </a:r>
                    </a:p>
                  </a:txBody>
                  <a:tcPr/>
                </a:tc>
                <a:tc>
                  <a:txBody>
                    <a:bodyPr/>
                    <a:lstStyle/>
                    <a:p>
                      <a:r>
                        <a:rPr lang="en-US" dirty="0"/>
                        <a:t>Inferences </a:t>
                      </a:r>
                    </a:p>
                  </a:txBody>
                  <a:tcPr/>
                </a:tc>
                <a:extLst>
                  <a:ext uri="{0D108BD9-81ED-4DB2-BD59-A6C34878D82A}">
                    <a16:rowId xmlns:a16="http://schemas.microsoft.com/office/drawing/2014/main" val="2976646288"/>
                  </a:ext>
                </a:extLst>
              </a:tr>
              <a:tr h="1763570">
                <a:tc>
                  <a:txBody>
                    <a:bodyPr/>
                    <a:lstStyle/>
                    <a:p>
                      <a:r>
                        <a:rPr lang="en-US" u="sng" dirty="0"/>
                        <a:t>2022</a:t>
                      </a:r>
                    </a:p>
                    <a:p>
                      <a:r>
                        <a:rPr lang="en-IN" sz="1800" u="none" kern="1200" dirty="0">
                          <a:solidFill>
                            <a:schemeClr val="dk1"/>
                          </a:solidFill>
                          <a:effectLst/>
                          <a:latin typeface="+mn-lt"/>
                          <a:ea typeface="+mn-ea"/>
                          <a:cs typeface="+mn-cs"/>
                        </a:rPr>
                        <a:t>Manzoor Ahmed Khan</a:t>
                      </a:r>
                    </a:p>
                    <a:p>
                      <a:r>
                        <a:rPr lang="en-IN" sz="1800" u="none" kern="1200" dirty="0">
                          <a:solidFill>
                            <a:schemeClr val="dk1"/>
                          </a:solidFill>
                          <a:effectLst/>
                          <a:latin typeface="+mn-lt"/>
                          <a:ea typeface="+mn-ea"/>
                          <a:cs typeface="+mn-cs"/>
                        </a:rPr>
                        <a:t>Hesham El Sayed</a:t>
                      </a:r>
                    </a:p>
                    <a:p>
                      <a:r>
                        <a:rPr lang="en-IN" sz="1800" u="none" kern="1200" dirty="0" err="1">
                          <a:solidFill>
                            <a:schemeClr val="dk1"/>
                          </a:solidFill>
                          <a:effectLst/>
                          <a:latin typeface="+mn-lt"/>
                          <a:ea typeface="+mn-ea"/>
                          <a:cs typeface="+mn-cs"/>
                        </a:rPr>
                        <a:t>Sumbal</a:t>
                      </a:r>
                      <a:r>
                        <a:rPr lang="en-IN" sz="1800" u="none" kern="1200" dirty="0">
                          <a:solidFill>
                            <a:schemeClr val="dk1"/>
                          </a:solidFill>
                          <a:effectLst/>
                          <a:latin typeface="+mn-lt"/>
                          <a:ea typeface="+mn-ea"/>
                          <a:cs typeface="+mn-cs"/>
                        </a:rPr>
                        <a:t> Malik</a:t>
                      </a:r>
                    </a:p>
                    <a:p>
                      <a:r>
                        <a:rPr lang="en-IN" sz="1800" u="none" kern="1200" dirty="0">
                          <a:solidFill>
                            <a:schemeClr val="dk1"/>
                          </a:solidFill>
                          <a:effectLst/>
                          <a:latin typeface="+mn-lt"/>
                          <a:ea typeface="+mn-ea"/>
                          <a:cs typeface="+mn-cs"/>
                        </a:rPr>
                        <a:t>Talha Zia</a:t>
                      </a:r>
                    </a:p>
                    <a:p>
                      <a:r>
                        <a:rPr lang="en-IN" sz="1800" b="0" i="0" u="none" strike="noStrike" kern="1200" dirty="0">
                          <a:solidFill>
                            <a:schemeClr val="dk1"/>
                          </a:solidFill>
                          <a:effectLst/>
                          <a:latin typeface="+mn-lt"/>
                          <a:ea typeface="+mn-ea"/>
                          <a:cs typeface="+mn-cs"/>
                        </a:rPr>
                        <a:t> </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Autonomous Driving—Are We There Yet? A Review of Research Literature</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Examines roles of various technologies and concepts for achieving level-5 autonomy.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Details two use cases to showcase the interplay of building block technologies in achieving autonomy.</a:t>
                      </a:r>
                      <a:endParaRPr lang="en-IN" dirty="0"/>
                    </a:p>
                  </a:txBody>
                  <a:tcPr/>
                </a:tc>
                <a:extLst>
                  <a:ext uri="{0D108BD9-81ED-4DB2-BD59-A6C34878D82A}">
                    <a16:rowId xmlns:a16="http://schemas.microsoft.com/office/drawing/2014/main" val="1150630108"/>
                  </a:ext>
                </a:extLst>
              </a:tr>
              <a:tr h="928195">
                <a:tc>
                  <a:txBody>
                    <a:bodyPr/>
                    <a:lstStyle/>
                    <a:p>
                      <a:r>
                        <a:rPr lang="en-US" u="sng" dirty="0"/>
                        <a:t>2022</a:t>
                      </a:r>
                    </a:p>
                    <a:p>
                      <a:r>
                        <a:rPr lang="en-IN" sz="1800" u="none" kern="1200" dirty="0" err="1">
                          <a:solidFill>
                            <a:schemeClr val="dk1"/>
                          </a:solidFill>
                          <a:effectLst/>
                          <a:latin typeface="+mn-lt"/>
                          <a:ea typeface="+mn-ea"/>
                          <a:cs typeface="+mn-cs"/>
                        </a:rPr>
                        <a:t>Zekun</a:t>
                      </a:r>
                      <a:r>
                        <a:rPr lang="en-IN" sz="1800" u="none" kern="1200" dirty="0">
                          <a:solidFill>
                            <a:schemeClr val="dk1"/>
                          </a:solidFill>
                          <a:effectLst/>
                          <a:latin typeface="+mn-lt"/>
                          <a:ea typeface="+mn-ea"/>
                          <a:cs typeface="+mn-cs"/>
                        </a:rPr>
                        <a:t> Cai</a:t>
                      </a:r>
                    </a:p>
                    <a:p>
                      <a:r>
                        <a:rPr lang="en-IN" sz="1800" u="none" kern="1200" dirty="0" err="1">
                          <a:solidFill>
                            <a:schemeClr val="dk1"/>
                          </a:solidFill>
                          <a:effectLst/>
                          <a:latin typeface="+mn-lt"/>
                          <a:ea typeface="+mn-ea"/>
                          <a:cs typeface="+mn-cs"/>
                        </a:rPr>
                        <a:t>Aiping</a:t>
                      </a:r>
                      <a:r>
                        <a:rPr lang="en-IN" sz="1800" u="none" kern="1200" dirty="0">
                          <a:solidFill>
                            <a:schemeClr val="dk1"/>
                          </a:solidFill>
                          <a:effectLst/>
                          <a:latin typeface="+mn-lt"/>
                          <a:ea typeface="+mn-ea"/>
                          <a:cs typeface="+mn-cs"/>
                        </a:rPr>
                        <a:t> </a:t>
                      </a:r>
                      <a:r>
                        <a:rPr lang="en-IN" sz="1800" u="none" kern="1200" dirty="0" err="1">
                          <a:solidFill>
                            <a:schemeClr val="dk1"/>
                          </a:solidFill>
                          <a:effectLst/>
                          <a:latin typeface="+mn-lt"/>
                          <a:ea typeface="+mn-ea"/>
                          <a:cs typeface="+mn-cs"/>
                        </a:rPr>
                        <a:t>Xiong</a:t>
                      </a:r>
                      <a:endParaRPr lang="en-IN" sz="1800" u="none" kern="1200" dirty="0">
                        <a:solidFill>
                          <a:schemeClr val="dk1"/>
                        </a:solidFill>
                        <a:effectLst/>
                        <a:latin typeface="+mn-lt"/>
                        <a:ea typeface="+mn-ea"/>
                        <a:cs typeface="+mn-cs"/>
                      </a:endParaRPr>
                    </a:p>
                    <a:p>
                      <a:r>
                        <a:rPr lang="en-IN" sz="1800" b="0" i="0" u="none" strike="noStrike" kern="1200" dirty="0">
                          <a:solidFill>
                            <a:schemeClr val="dk1"/>
                          </a:solidFill>
                          <a:effectLst/>
                          <a:latin typeface="+mn-lt"/>
                          <a:ea typeface="+mn-ea"/>
                          <a:cs typeface="+mn-cs"/>
                        </a:rPr>
                        <a:t> </a:t>
                      </a:r>
                      <a:endParaRPr lang="en-US" u="sng"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kern="1200" dirty="0">
                          <a:solidFill>
                            <a:schemeClr val="dk1"/>
                          </a:solidFill>
                          <a:effectLst/>
                          <a:latin typeface="+mn-lt"/>
                          <a:ea typeface="+mn-ea"/>
                          <a:cs typeface="+mn-cs"/>
                        </a:rPr>
                        <a:t>Understand Users’ Privacy Perception and Decision of V2X Communication in Connected Autonomous Vehicles </a:t>
                      </a:r>
                      <a:endParaRPr lang="en-IN" b="1" dirty="0"/>
                    </a:p>
                  </a:txBody>
                  <a:tcPr/>
                </a:tc>
                <a:tc>
                  <a:txBody>
                    <a:bodyPr/>
                    <a:lstStyle/>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Enhance road safety and traffic efficiency through ubiquitous data exchange.</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Participants weigh benefits, especially safety, against privacy concerns in CAV data collection.</a:t>
                      </a:r>
                      <a:endParaRPr lang="en-US" dirty="0"/>
                    </a:p>
                  </a:txBody>
                  <a:tcPr/>
                </a:tc>
                <a:extLst>
                  <a:ext uri="{0D108BD9-81ED-4DB2-BD59-A6C34878D82A}">
                    <a16:rowId xmlns:a16="http://schemas.microsoft.com/office/drawing/2014/main" val="1008544802"/>
                  </a:ext>
                </a:extLst>
              </a:tr>
              <a:tr h="376435">
                <a:tc>
                  <a:txBody>
                    <a:bodyPr/>
                    <a:lstStyle/>
                    <a:p>
                      <a:r>
                        <a:rPr lang="en-US" u="sng" dirty="0"/>
                        <a:t>2022</a:t>
                      </a:r>
                    </a:p>
                    <a:p>
                      <a:r>
                        <a:rPr lang="en-IN" sz="1800" b="0" i="0" u="none" strike="noStrike" kern="1200" dirty="0">
                          <a:solidFill>
                            <a:schemeClr val="dk1"/>
                          </a:solidFill>
                          <a:effectLst/>
                          <a:latin typeface="+mn-lt"/>
                          <a:ea typeface="+mn-ea"/>
                          <a:cs typeface="+mn-cs"/>
                        </a:rPr>
                        <a:t>I. </a:t>
                      </a:r>
                      <a:r>
                        <a:rPr lang="en-IN" sz="1800" b="0" i="0" u="none" strike="noStrike" kern="1200" dirty="0" err="1">
                          <a:solidFill>
                            <a:schemeClr val="dk1"/>
                          </a:solidFill>
                          <a:effectLst/>
                          <a:latin typeface="+mn-lt"/>
                          <a:ea typeface="+mn-ea"/>
                          <a:cs typeface="+mn-cs"/>
                        </a:rPr>
                        <a:t>Finkelberg</a:t>
                      </a:r>
                      <a:r>
                        <a:rPr lang="en-IN" sz="1800" b="0" i="0" u="none" strike="noStrike" kern="1200" dirty="0">
                          <a:solidFill>
                            <a:schemeClr val="dk1"/>
                          </a:solidFill>
                          <a:effectLst/>
                          <a:latin typeface="+mn-lt"/>
                          <a:ea typeface="+mn-ea"/>
                          <a:cs typeface="+mn-cs"/>
                        </a:rPr>
                        <a:t> </a:t>
                      </a:r>
                      <a:r>
                        <a:rPr lang="en-IN" sz="1800" b="0" i="1" u="none" strike="noStrike" kern="1200" dirty="0">
                          <a:solidFill>
                            <a:schemeClr val="dk1"/>
                          </a:solidFill>
                          <a:effectLst/>
                          <a:latin typeface="+mn-lt"/>
                          <a:ea typeface="+mn-ea"/>
                          <a:cs typeface="+mn-cs"/>
                        </a:rPr>
                        <a:t>et al</a:t>
                      </a:r>
                      <a:r>
                        <a:rPr lang="en-IN" sz="1800" b="0" i="0" u="none" strike="noStrike" kern="1200" dirty="0">
                          <a:solidFill>
                            <a:schemeClr val="dk1"/>
                          </a:solidFill>
                          <a:effectLst/>
                          <a:latin typeface="+mn-lt"/>
                          <a:ea typeface="+mn-ea"/>
                          <a:cs typeface="+mn-cs"/>
                        </a:rPr>
                        <a:t>.</a:t>
                      </a:r>
                      <a:endParaRPr lang="en-US" u="sng"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kern="1200" dirty="0">
                          <a:solidFill>
                            <a:schemeClr val="dk1"/>
                          </a:solidFill>
                          <a:effectLst/>
                          <a:latin typeface="+mn-lt"/>
                          <a:ea typeface="+mn-ea"/>
                          <a:cs typeface="+mn-cs"/>
                        </a:rPr>
                        <a:t>The Effects of Vehicle-to-Infrastructure Communication Reliability on Performance of Signalized Intersection Traffic Control </a:t>
                      </a:r>
                      <a:endParaRPr lang="en-IN" b="1" dirty="0"/>
                    </a:p>
                  </a:txBody>
                  <a:tcPr/>
                </a:tc>
                <a:tc>
                  <a:txBody>
                    <a:bodyPr/>
                    <a:lstStyle/>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Integrates traffic and communication simulation tools to model road traffic and DSRC-VANET communications.</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Challenging communication distortions significantly increase vehicle delays, affecting intersection throughput and fairness.</a:t>
                      </a:r>
                      <a:endParaRPr lang="en-US" dirty="0"/>
                    </a:p>
                  </a:txBody>
                  <a:tcPr/>
                </a:tc>
                <a:extLst>
                  <a:ext uri="{0D108BD9-81ED-4DB2-BD59-A6C34878D82A}">
                    <a16:rowId xmlns:a16="http://schemas.microsoft.com/office/drawing/2014/main" val="2911132657"/>
                  </a:ext>
                </a:extLst>
              </a:tr>
            </a:tbl>
          </a:graphicData>
        </a:graphic>
      </p:graphicFrame>
    </p:spTree>
    <p:extLst>
      <p:ext uri="{BB962C8B-B14F-4D97-AF65-F5344CB8AC3E}">
        <p14:creationId xmlns:p14="http://schemas.microsoft.com/office/powerpoint/2010/main" val="22082730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F52E6-B7BD-793E-F5D8-54580E132694}"/>
              </a:ext>
            </a:extLst>
          </p:cNvPr>
          <p:cNvSpPr>
            <a:spLocks noGrp="1"/>
          </p:cNvSpPr>
          <p:nvPr>
            <p:ph type="title"/>
          </p:nvPr>
        </p:nvSpPr>
        <p:spPr>
          <a:xfrm>
            <a:off x="1371598" y="0"/>
            <a:ext cx="9601200" cy="691055"/>
          </a:xfrm>
        </p:spPr>
        <p:txBody>
          <a:bodyPr/>
          <a:lstStyle/>
          <a:p>
            <a:r>
              <a:rPr lang="en-US" dirty="0"/>
              <a:t>LITERATURE SURVEY</a:t>
            </a:r>
          </a:p>
        </p:txBody>
      </p:sp>
      <p:graphicFrame>
        <p:nvGraphicFramePr>
          <p:cNvPr id="4" name="Table 4">
            <a:extLst>
              <a:ext uri="{FF2B5EF4-FFF2-40B4-BE49-F238E27FC236}">
                <a16:creationId xmlns:a16="http://schemas.microsoft.com/office/drawing/2014/main" id="{625E2526-AB7E-152E-1D6A-062274699FBD}"/>
              </a:ext>
            </a:extLst>
          </p:cNvPr>
          <p:cNvGraphicFramePr>
            <a:graphicFrameLocks noGrp="1"/>
          </p:cNvGraphicFramePr>
          <p:nvPr>
            <p:ph idx="1"/>
            <p:extLst>
              <p:ext uri="{D42A27DB-BD31-4B8C-83A1-F6EECF244321}">
                <p14:modId xmlns:p14="http://schemas.microsoft.com/office/powerpoint/2010/main" val="3633149024"/>
              </p:ext>
            </p:extLst>
          </p:nvPr>
        </p:nvGraphicFramePr>
        <p:xfrm>
          <a:off x="1371598" y="691055"/>
          <a:ext cx="9601200" cy="5862835"/>
        </p:xfrm>
        <a:graphic>
          <a:graphicData uri="http://schemas.openxmlformats.org/drawingml/2006/table">
            <a:tbl>
              <a:tblPr firstRow="1" bandRow="1">
                <a:tableStyleId>{5C22544A-7EE6-4342-B048-85BDC9FD1C3A}</a:tableStyleId>
              </a:tblPr>
              <a:tblGrid>
                <a:gridCol w="2247091">
                  <a:extLst>
                    <a:ext uri="{9D8B030D-6E8A-4147-A177-3AD203B41FA5}">
                      <a16:colId xmlns:a16="http://schemas.microsoft.com/office/drawing/2014/main" val="2380705442"/>
                    </a:ext>
                  </a:extLst>
                </a:gridCol>
                <a:gridCol w="3096436">
                  <a:extLst>
                    <a:ext uri="{9D8B030D-6E8A-4147-A177-3AD203B41FA5}">
                      <a16:colId xmlns:a16="http://schemas.microsoft.com/office/drawing/2014/main" val="2204251285"/>
                    </a:ext>
                  </a:extLst>
                </a:gridCol>
                <a:gridCol w="4257673">
                  <a:extLst>
                    <a:ext uri="{9D8B030D-6E8A-4147-A177-3AD203B41FA5}">
                      <a16:colId xmlns:a16="http://schemas.microsoft.com/office/drawing/2014/main" val="1299214240"/>
                    </a:ext>
                  </a:extLst>
                </a:gridCol>
              </a:tblGrid>
              <a:tr h="376435">
                <a:tc>
                  <a:txBody>
                    <a:bodyPr/>
                    <a:lstStyle/>
                    <a:p>
                      <a:r>
                        <a:rPr lang="en-US" dirty="0"/>
                        <a:t>Year and Author</a:t>
                      </a:r>
                    </a:p>
                  </a:txBody>
                  <a:tcPr/>
                </a:tc>
                <a:tc>
                  <a:txBody>
                    <a:bodyPr/>
                    <a:lstStyle/>
                    <a:p>
                      <a:r>
                        <a:rPr lang="en-US" dirty="0"/>
                        <a:t>Title</a:t>
                      </a:r>
                    </a:p>
                  </a:txBody>
                  <a:tcPr/>
                </a:tc>
                <a:tc>
                  <a:txBody>
                    <a:bodyPr/>
                    <a:lstStyle/>
                    <a:p>
                      <a:r>
                        <a:rPr lang="en-US" dirty="0"/>
                        <a:t>Inferences </a:t>
                      </a:r>
                    </a:p>
                  </a:txBody>
                  <a:tcPr/>
                </a:tc>
                <a:extLst>
                  <a:ext uri="{0D108BD9-81ED-4DB2-BD59-A6C34878D82A}">
                    <a16:rowId xmlns:a16="http://schemas.microsoft.com/office/drawing/2014/main" val="2976646288"/>
                  </a:ext>
                </a:extLst>
              </a:tr>
              <a:tr h="1763570">
                <a:tc>
                  <a:txBody>
                    <a:bodyPr/>
                    <a:lstStyle/>
                    <a:p>
                      <a:r>
                        <a:rPr lang="en-US" u="sng" dirty="0"/>
                        <a:t>2018</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Christian </a:t>
                      </a:r>
                      <a:r>
                        <a:rPr lang="en-IN" sz="1800" kern="1200" dirty="0" err="1">
                          <a:solidFill>
                            <a:schemeClr val="dk1"/>
                          </a:solidFill>
                          <a:effectLst/>
                          <a:latin typeface="+mn-lt"/>
                          <a:ea typeface="+mn-ea"/>
                          <a:cs typeface="+mn-cs"/>
                        </a:rPr>
                        <a:t>Backfrieder</a:t>
                      </a:r>
                      <a:r>
                        <a:rPr lang="en-IN" sz="1800" kern="1200" dirty="0">
                          <a:solidFill>
                            <a:schemeClr val="dk1"/>
                          </a:solidFill>
                          <a:effectLst/>
                          <a:latin typeface="+mn-lt"/>
                          <a:ea typeface="+mn-ea"/>
                          <a:cs typeface="+mn-cs"/>
                        </a:rPr>
                        <a:t> </a:t>
                      </a:r>
                      <a:endParaRPr lang="en-IN" dirty="0"/>
                    </a:p>
                    <a:p>
                      <a:endParaRPr lang="en-US" u="sng"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Traffic efficiency optimization through V2X communication</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Analyses variable communication-equipped vehicle rates and their impact on rerouting algorithms.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Demonstrates significant benefits in time, fuel efficiency, and CO2 emissions through dynamic traffic simulations with active rerouting.</a:t>
                      </a:r>
                      <a:endParaRPr lang="en-IN" dirty="0"/>
                    </a:p>
                  </a:txBody>
                  <a:tcPr/>
                </a:tc>
                <a:extLst>
                  <a:ext uri="{0D108BD9-81ED-4DB2-BD59-A6C34878D82A}">
                    <a16:rowId xmlns:a16="http://schemas.microsoft.com/office/drawing/2014/main" val="1150630108"/>
                  </a:ext>
                </a:extLst>
              </a:tr>
              <a:tr h="928195">
                <a:tc>
                  <a:txBody>
                    <a:bodyPr/>
                    <a:lstStyle/>
                    <a:p>
                      <a:r>
                        <a:rPr lang="en-US" u="sng" dirty="0"/>
                        <a:t>2018</a:t>
                      </a:r>
                    </a:p>
                    <a:p>
                      <a:r>
                        <a:rPr lang="en-US" u="none" dirty="0" err="1"/>
                        <a:t>Movil</a:t>
                      </a:r>
                      <a:endParaRPr lang="en-US" u="none" dirty="0"/>
                    </a:p>
                    <a:p>
                      <a:r>
                        <a:rPr lang="en-US" u="none" dirty="0" err="1"/>
                        <a:t>Kathrein</a:t>
                      </a:r>
                      <a:endParaRPr lang="en-US" u="none" dirty="0"/>
                    </a:p>
                    <a:p>
                      <a:r>
                        <a:rPr lang="en-US" u="none" dirty="0" err="1"/>
                        <a:t>Mavenir</a:t>
                      </a:r>
                      <a:endParaRPr lang="en-US" u="none" dirty="0"/>
                    </a:p>
                    <a:p>
                      <a:endParaRPr lang="en-US" u="sng"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Cellular V2X Communications Towards 5G</a:t>
                      </a:r>
                    </a:p>
                  </a:txBody>
                  <a:tcPr/>
                </a:tc>
                <a:tc>
                  <a:txBody>
                    <a:bodyPr/>
                    <a:lstStyle/>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Describes the role of 5G in advancing cellular-based Vehicle-to-Everything (V2X) communications for connected and autonomous vehicles.</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Explores the existing V2X standards, industry status, and anticipated benefits for safety, traffic efficiency, and environmental impact.</a:t>
                      </a:r>
                      <a:endParaRPr lang="en-US" dirty="0"/>
                    </a:p>
                  </a:txBody>
                  <a:tcPr/>
                </a:tc>
                <a:extLst>
                  <a:ext uri="{0D108BD9-81ED-4DB2-BD59-A6C34878D82A}">
                    <a16:rowId xmlns:a16="http://schemas.microsoft.com/office/drawing/2014/main" val="1008544802"/>
                  </a:ext>
                </a:extLst>
              </a:tr>
              <a:tr h="376435">
                <a:tc>
                  <a:txBody>
                    <a:bodyPr/>
                    <a:lstStyle/>
                    <a:p>
                      <a:r>
                        <a:rPr lang="en-US" u="sng" dirty="0"/>
                        <a:t>2019</a:t>
                      </a:r>
                    </a:p>
                    <a:p>
                      <a:r>
                        <a:rPr lang="en-IN" sz="1800" u="none" kern="1200" dirty="0">
                          <a:solidFill>
                            <a:schemeClr val="dk1"/>
                          </a:solidFill>
                          <a:effectLst/>
                          <a:latin typeface="+mn-lt"/>
                          <a:ea typeface="+mn-ea"/>
                          <a:cs typeface="+mn-cs"/>
                        </a:rPr>
                        <a:t>YauKa Cheung</a:t>
                      </a:r>
                    </a:p>
                    <a:p>
                      <a:r>
                        <a:rPr lang="en-IN" sz="1800" u="none" kern="1200" dirty="0">
                          <a:solidFill>
                            <a:schemeClr val="dk1"/>
                          </a:solidFill>
                          <a:effectLst/>
                          <a:latin typeface="+mn-lt"/>
                          <a:ea typeface="+mn-ea"/>
                          <a:cs typeface="+mn-cs"/>
                        </a:rPr>
                        <a:t>Meikang Qiu</a:t>
                      </a:r>
                      <a:r>
                        <a:rPr lang="en-IN" u="none" dirty="0"/>
                        <a:t> </a:t>
                      </a:r>
                    </a:p>
                    <a:p>
                      <a:r>
                        <a:rPr lang="en-IN" sz="1800" u="none" kern="1200" dirty="0">
                          <a:solidFill>
                            <a:schemeClr val="dk1"/>
                          </a:solidFill>
                          <a:effectLst/>
                          <a:latin typeface="+mn-lt"/>
                          <a:ea typeface="+mn-ea"/>
                          <a:cs typeface="+mn-cs"/>
                        </a:rPr>
                        <a:t>Meiqin Liu</a:t>
                      </a:r>
                      <a:r>
                        <a:rPr lang="en-IN" u="none" dirty="0"/>
                        <a:t> </a:t>
                      </a:r>
                      <a:endParaRPr lang="en-US" u="non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Autonomous Vehicle Communication in V2X Network with LoRa Protocol</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Minimizes communication delays and data volume.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Improves data transmission security in V2X.</a:t>
                      </a:r>
                    </a:p>
                  </a:txBody>
                  <a:tcPr/>
                </a:tc>
                <a:extLst>
                  <a:ext uri="{0D108BD9-81ED-4DB2-BD59-A6C34878D82A}">
                    <a16:rowId xmlns:a16="http://schemas.microsoft.com/office/drawing/2014/main" val="2911132657"/>
                  </a:ext>
                </a:extLst>
              </a:tr>
            </a:tbl>
          </a:graphicData>
        </a:graphic>
      </p:graphicFrame>
    </p:spTree>
    <p:extLst>
      <p:ext uri="{BB962C8B-B14F-4D97-AF65-F5344CB8AC3E}">
        <p14:creationId xmlns:p14="http://schemas.microsoft.com/office/powerpoint/2010/main" val="34642313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F52E6-B7BD-793E-F5D8-54580E132694}"/>
              </a:ext>
            </a:extLst>
          </p:cNvPr>
          <p:cNvSpPr>
            <a:spLocks noGrp="1"/>
          </p:cNvSpPr>
          <p:nvPr>
            <p:ph type="title"/>
          </p:nvPr>
        </p:nvSpPr>
        <p:spPr>
          <a:xfrm>
            <a:off x="1371598" y="0"/>
            <a:ext cx="9601200" cy="691055"/>
          </a:xfrm>
        </p:spPr>
        <p:txBody>
          <a:bodyPr/>
          <a:lstStyle/>
          <a:p>
            <a:r>
              <a:rPr lang="en-US" dirty="0"/>
              <a:t>LITERATURE SURVEY</a:t>
            </a:r>
          </a:p>
        </p:txBody>
      </p:sp>
      <p:graphicFrame>
        <p:nvGraphicFramePr>
          <p:cNvPr id="4" name="Table 4">
            <a:extLst>
              <a:ext uri="{FF2B5EF4-FFF2-40B4-BE49-F238E27FC236}">
                <a16:creationId xmlns:a16="http://schemas.microsoft.com/office/drawing/2014/main" id="{625E2526-AB7E-152E-1D6A-062274699FBD}"/>
              </a:ext>
            </a:extLst>
          </p:cNvPr>
          <p:cNvGraphicFramePr>
            <a:graphicFrameLocks noGrp="1"/>
          </p:cNvGraphicFramePr>
          <p:nvPr>
            <p:ph idx="1"/>
            <p:extLst>
              <p:ext uri="{D42A27DB-BD31-4B8C-83A1-F6EECF244321}">
                <p14:modId xmlns:p14="http://schemas.microsoft.com/office/powerpoint/2010/main" val="2007609082"/>
              </p:ext>
            </p:extLst>
          </p:nvPr>
        </p:nvGraphicFramePr>
        <p:xfrm>
          <a:off x="1371598" y="691055"/>
          <a:ext cx="9601200" cy="5984065"/>
        </p:xfrm>
        <a:graphic>
          <a:graphicData uri="http://schemas.openxmlformats.org/drawingml/2006/table">
            <a:tbl>
              <a:tblPr firstRow="1" bandRow="1">
                <a:tableStyleId>{5C22544A-7EE6-4342-B048-85BDC9FD1C3A}</a:tableStyleId>
              </a:tblPr>
              <a:tblGrid>
                <a:gridCol w="2085976">
                  <a:extLst>
                    <a:ext uri="{9D8B030D-6E8A-4147-A177-3AD203B41FA5}">
                      <a16:colId xmlns:a16="http://schemas.microsoft.com/office/drawing/2014/main" val="2380705442"/>
                    </a:ext>
                  </a:extLst>
                </a:gridCol>
                <a:gridCol w="3257551">
                  <a:extLst>
                    <a:ext uri="{9D8B030D-6E8A-4147-A177-3AD203B41FA5}">
                      <a16:colId xmlns:a16="http://schemas.microsoft.com/office/drawing/2014/main" val="2204251285"/>
                    </a:ext>
                  </a:extLst>
                </a:gridCol>
                <a:gridCol w="4257673">
                  <a:extLst>
                    <a:ext uri="{9D8B030D-6E8A-4147-A177-3AD203B41FA5}">
                      <a16:colId xmlns:a16="http://schemas.microsoft.com/office/drawing/2014/main" val="1299214240"/>
                    </a:ext>
                  </a:extLst>
                </a:gridCol>
              </a:tblGrid>
              <a:tr h="376435">
                <a:tc>
                  <a:txBody>
                    <a:bodyPr/>
                    <a:lstStyle/>
                    <a:p>
                      <a:r>
                        <a:rPr lang="en-US" dirty="0"/>
                        <a:t>Year and Author</a:t>
                      </a:r>
                    </a:p>
                  </a:txBody>
                  <a:tcPr/>
                </a:tc>
                <a:tc>
                  <a:txBody>
                    <a:bodyPr/>
                    <a:lstStyle/>
                    <a:p>
                      <a:r>
                        <a:rPr lang="en-US" dirty="0"/>
                        <a:t>Title</a:t>
                      </a:r>
                    </a:p>
                  </a:txBody>
                  <a:tcPr/>
                </a:tc>
                <a:tc>
                  <a:txBody>
                    <a:bodyPr/>
                    <a:lstStyle/>
                    <a:p>
                      <a:r>
                        <a:rPr lang="en-US" dirty="0"/>
                        <a:t>Inferences </a:t>
                      </a:r>
                    </a:p>
                  </a:txBody>
                  <a:tcPr/>
                </a:tc>
                <a:extLst>
                  <a:ext uri="{0D108BD9-81ED-4DB2-BD59-A6C34878D82A}">
                    <a16:rowId xmlns:a16="http://schemas.microsoft.com/office/drawing/2014/main" val="2976646288"/>
                  </a:ext>
                </a:extLst>
              </a:tr>
              <a:tr h="1218510">
                <a:tc>
                  <a:txBody>
                    <a:bodyPr/>
                    <a:lstStyle/>
                    <a:p>
                      <a:r>
                        <a:rPr lang="en-US" u="sng" dirty="0"/>
                        <a:t>2022</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err="1">
                          <a:solidFill>
                            <a:schemeClr val="dk1"/>
                          </a:solidFill>
                          <a:effectLst/>
                          <a:latin typeface="+mn-lt"/>
                          <a:ea typeface="+mn-ea"/>
                          <a:cs typeface="+mn-cs"/>
                        </a:rPr>
                        <a:t>Natsuki</a:t>
                      </a:r>
                      <a:r>
                        <a:rPr lang="en-IN" sz="1800" kern="1200" dirty="0">
                          <a:solidFill>
                            <a:schemeClr val="dk1"/>
                          </a:solidFill>
                          <a:effectLst/>
                          <a:latin typeface="+mn-lt"/>
                          <a:ea typeface="+mn-ea"/>
                          <a:cs typeface="+mn-cs"/>
                        </a:rPr>
                        <a:t> UEHARA Kenya SATO</a:t>
                      </a:r>
                      <a:endParaRPr lang="en-IN" dirty="0"/>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kern="1200" dirty="0">
                          <a:solidFill>
                            <a:schemeClr val="dk1"/>
                          </a:solidFill>
                          <a:effectLst/>
                          <a:latin typeface="+mn-lt"/>
                          <a:ea typeface="+mn-ea"/>
                          <a:cs typeface="+mn-cs"/>
                        </a:rPr>
                        <a:t>V2X Communication Congestion Control Method based on Vehicle Flow Management </a:t>
                      </a:r>
                      <a:endParaRPr lang="en-IN" b="1" dirty="0"/>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Proposing a congestion control method based on vehicle flow management.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Examining effectiveness in information acquisition across different scenarios.</a:t>
                      </a:r>
                    </a:p>
                  </a:txBody>
                  <a:tcPr/>
                </a:tc>
                <a:extLst>
                  <a:ext uri="{0D108BD9-81ED-4DB2-BD59-A6C34878D82A}">
                    <a16:rowId xmlns:a16="http://schemas.microsoft.com/office/drawing/2014/main" val="1150630108"/>
                  </a:ext>
                </a:extLst>
              </a:tr>
              <a:tr h="928195">
                <a:tc>
                  <a:txBody>
                    <a:bodyPr/>
                    <a:lstStyle/>
                    <a:p>
                      <a:r>
                        <a:rPr lang="en-US" u="sng" dirty="0"/>
                        <a:t>2023</a:t>
                      </a:r>
                    </a:p>
                    <a:p>
                      <a:r>
                        <a:rPr lang="en-IN" sz="1800" b="0" i="0" u="none" strike="noStrike" kern="1200" dirty="0">
                          <a:solidFill>
                            <a:schemeClr val="dk1"/>
                          </a:solidFill>
                          <a:effectLst/>
                          <a:latin typeface="+mn-lt"/>
                          <a:ea typeface="+mn-ea"/>
                          <a:cs typeface="+mn-cs"/>
                        </a:rPr>
                        <a:t>G. </a:t>
                      </a:r>
                      <a:r>
                        <a:rPr lang="en-IN" sz="1800" b="0" i="0" u="none" strike="noStrike" kern="1200" dirty="0" err="1">
                          <a:solidFill>
                            <a:schemeClr val="dk1"/>
                          </a:solidFill>
                          <a:effectLst/>
                          <a:latin typeface="+mn-lt"/>
                          <a:ea typeface="+mn-ea"/>
                          <a:cs typeface="+mn-cs"/>
                        </a:rPr>
                        <a:t>Bendiab</a:t>
                      </a:r>
                      <a:r>
                        <a:rPr lang="en-IN" sz="1800" b="0" i="0" u="none" strike="noStrike" kern="1200" dirty="0">
                          <a:solidFill>
                            <a:schemeClr val="dk1"/>
                          </a:solidFill>
                          <a:effectLst/>
                          <a:latin typeface="+mn-lt"/>
                          <a:ea typeface="+mn-ea"/>
                          <a:cs typeface="+mn-cs"/>
                        </a:rPr>
                        <a:t>, A. </a:t>
                      </a:r>
                      <a:r>
                        <a:rPr lang="en-IN" sz="1800" b="0" i="0" u="none" strike="noStrike" kern="1200" dirty="0" err="1">
                          <a:solidFill>
                            <a:schemeClr val="dk1"/>
                          </a:solidFill>
                          <a:effectLst/>
                          <a:latin typeface="+mn-lt"/>
                          <a:ea typeface="+mn-ea"/>
                          <a:cs typeface="+mn-cs"/>
                        </a:rPr>
                        <a:t>Hameurlaine</a:t>
                      </a:r>
                      <a:r>
                        <a:rPr lang="en-IN" sz="1800" b="0" i="0" u="none" strike="noStrike" kern="1200" dirty="0">
                          <a:solidFill>
                            <a:schemeClr val="dk1"/>
                          </a:solidFill>
                          <a:effectLst/>
                          <a:latin typeface="+mn-lt"/>
                          <a:ea typeface="+mn-ea"/>
                          <a:cs typeface="+mn-cs"/>
                        </a:rPr>
                        <a:t>, G. </a:t>
                      </a:r>
                      <a:r>
                        <a:rPr lang="en-IN" sz="1800" b="0" i="0" u="none" strike="noStrike" kern="1200" dirty="0" err="1">
                          <a:solidFill>
                            <a:schemeClr val="dk1"/>
                          </a:solidFill>
                          <a:effectLst/>
                          <a:latin typeface="+mn-lt"/>
                          <a:ea typeface="+mn-ea"/>
                          <a:cs typeface="+mn-cs"/>
                        </a:rPr>
                        <a:t>Germanos</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kern="1200" dirty="0">
                          <a:solidFill>
                            <a:schemeClr val="dk1"/>
                          </a:solidFill>
                          <a:effectLst/>
                          <a:latin typeface="+mn-lt"/>
                          <a:ea typeface="+mn-ea"/>
                          <a:cs typeface="+mn-cs"/>
                        </a:rPr>
                        <a:t>Autonomous Vehicles Security: Challenges and Solutions Using Blockchain and Artificial Intelligence </a:t>
                      </a:r>
                      <a:endParaRPr lang="en-IN" dirty="0">
                        <a:effectLst/>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Examining the synergies between AI and Blockchain for AV protection.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GPS spoofing attacks and ransomware targeting connected AV fleets.</a:t>
                      </a:r>
                    </a:p>
                  </a:txBody>
                  <a:tcPr/>
                </a:tc>
                <a:extLst>
                  <a:ext uri="{0D108BD9-81ED-4DB2-BD59-A6C34878D82A}">
                    <a16:rowId xmlns:a16="http://schemas.microsoft.com/office/drawing/2014/main" val="1008544802"/>
                  </a:ext>
                </a:extLst>
              </a:tr>
              <a:tr h="376435">
                <a:tc>
                  <a:txBody>
                    <a:bodyPr/>
                    <a:lstStyle/>
                    <a:p>
                      <a:r>
                        <a:rPr lang="en-US" u="sng" dirty="0"/>
                        <a:t>2021</a:t>
                      </a:r>
                    </a:p>
                    <a:p>
                      <a:r>
                        <a:rPr lang="en-IN" sz="1800" b="0" i="0" u="none" strike="noStrike" kern="1200" dirty="0">
                          <a:solidFill>
                            <a:schemeClr val="dk1"/>
                          </a:solidFill>
                          <a:effectLst/>
                          <a:latin typeface="+mn-lt"/>
                          <a:ea typeface="+mn-ea"/>
                          <a:cs typeface="+mn-cs"/>
                        </a:rPr>
                        <a:t>Al-Turki M, </a:t>
                      </a:r>
                    </a:p>
                    <a:p>
                      <a:r>
                        <a:rPr lang="en-IN" sz="1800" b="0" i="0" u="none" strike="noStrike" kern="1200" dirty="0" err="1">
                          <a:solidFill>
                            <a:schemeClr val="dk1"/>
                          </a:solidFill>
                          <a:effectLst/>
                          <a:latin typeface="+mn-lt"/>
                          <a:ea typeface="+mn-ea"/>
                          <a:cs typeface="+mn-cs"/>
                        </a:rPr>
                        <a:t>Ratrout</a:t>
                      </a:r>
                      <a:r>
                        <a:rPr lang="en-IN" sz="1800" b="0" i="0" u="none" strike="noStrike" kern="1200" dirty="0">
                          <a:solidFill>
                            <a:schemeClr val="dk1"/>
                          </a:solidFill>
                          <a:effectLst/>
                          <a:latin typeface="+mn-lt"/>
                          <a:ea typeface="+mn-ea"/>
                          <a:cs typeface="+mn-cs"/>
                        </a:rPr>
                        <a:t> NT, Rahman SM, </a:t>
                      </a:r>
                    </a:p>
                    <a:p>
                      <a:r>
                        <a:rPr lang="en-IN" sz="1800" b="0" i="0" u="none" strike="noStrike" kern="1200" dirty="0">
                          <a:solidFill>
                            <a:schemeClr val="dk1"/>
                          </a:solidFill>
                          <a:effectLst/>
                          <a:latin typeface="+mn-lt"/>
                          <a:ea typeface="+mn-ea"/>
                          <a:cs typeface="+mn-cs"/>
                        </a:rPr>
                        <a:t>Reza I</a:t>
                      </a:r>
                      <a:endParaRPr lang="en-US" dirty="0"/>
                    </a:p>
                  </a:txBody>
                  <a:tcPr/>
                </a:tc>
                <a:tc>
                  <a:txBody>
                    <a:bodyPr/>
                    <a:lstStyle/>
                    <a:p>
                      <a:r>
                        <a:rPr lang="en-IN" sz="1800" b="1" i="0" u="none" strike="noStrike" kern="1200" dirty="0">
                          <a:solidFill>
                            <a:schemeClr val="dk1"/>
                          </a:solidFill>
                          <a:effectLst/>
                          <a:latin typeface="+mn-lt"/>
                          <a:ea typeface="+mn-ea"/>
                          <a:cs typeface="+mn-cs"/>
                        </a:rPr>
                        <a:t>Impacts of Autonomous Vehicles on Traffic Flow Characteristics under Mixed Traffic Environment: Future Perspectives</a:t>
                      </a:r>
                    </a:p>
                  </a:txBody>
                  <a:tcPr/>
                </a:tc>
                <a:tc>
                  <a:txBody>
                    <a:bodyPr/>
                    <a:lstStyle/>
                    <a:p>
                      <a:pPr marL="285750" indent="-285750">
                        <a:buFont typeface="Arial" panose="020B0604020202020204" pitchFamily="34" charset="0"/>
                        <a:buChar char="•"/>
                      </a:pPr>
                      <a:r>
                        <a:rPr lang="en-US" dirty="0"/>
                        <a:t>C</a:t>
                      </a:r>
                      <a:r>
                        <a:rPr lang="en-IN" sz="1800" b="0" i="0" u="none" strike="noStrike" kern="1200" dirty="0" err="1">
                          <a:solidFill>
                            <a:schemeClr val="dk1"/>
                          </a:solidFill>
                          <a:effectLst/>
                          <a:latin typeface="+mn-lt"/>
                          <a:ea typeface="+mn-ea"/>
                          <a:cs typeface="+mn-cs"/>
                        </a:rPr>
                        <a:t>ritical</a:t>
                      </a:r>
                      <a:r>
                        <a:rPr lang="en-IN" sz="1800" b="0" i="0" u="none" strike="noStrike" kern="1200" dirty="0">
                          <a:solidFill>
                            <a:schemeClr val="dk1"/>
                          </a:solidFill>
                          <a:effectLst/>
                          <a:latin typeface="+mn-lt"/>
                          <a:ea typeface="+mn-ea"/>
                          <a:cs typeface="+mn-cs"/>
                        </a:rPr>
                        <a:t> penetration rate for significant traffic characteristic improvement.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Considerations for actual future AV implementation and research directions.</a:t>
                      </a:r>
                    </a:p>
                  </a:txBody>
                  <a:tcPr/>
                </a:tc>
                <a:extLst>
                  <a:ext uri="{0D108BD9-81ED-4DB2-BD59-A6C34878D82A}">
                    <a16:rowId xmlns:a16="http://schemas.microsoft.com/office/drawing/2014/main" val="2911132657"/>
                  </a:ext>
                </a:extLst>
              </a:tr>
              <a:tr h="376435">
                <a:tc>
                  <a:txBody>
                    <a:bodyPr/>
                    <a:lstStyle/>
                    <a:p>
                      <a:r>
                        <a:rPr lang="en-US" u="sng" dirty="0"/>
                        <a:t>2015</a:t>
                      </a:r>
                    </a:p>
                    <a:p>
                      <a:r>
                        <a:rPr lang="en-US" dirty="0"/>
                        <a:t>Hobert, </a:t>
                      </a:r>
                    </a:p>
                    <a:p>
                      <a:r>
                        <a:rPr lang="en-US" dirty="0"/>
                        <a:t>Laurens &amp; </a:t>
                      </a:r>
                      <a:r>
                        <a:rPr lang="en-US" dirty="0" err="1"/>
                        <a:t>Festag</a:t>
                      </a:r>
                      <a:r>
                        <a:rPr lang="en-US" dirty="0"/>
                        <a:t>, Andreas &amp; </a:t>
                      </a:r>
                      <a:r>
                        <a:rPr lang="en-US" dirty="0" err="1"/>
                        <a:t>Llatser</a:t>
                      </a: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kern="1200" dirty="0">
                          <a:solidFill>
                            <a:schemeClr val="dk1"/>
                          </a:solidFill>
                          <a:effectLst/>
                          <a:latin typeface="+mn-lt"/>
                          <a:ea typeface="+mn-ea"/>
                          <a:cs typeface="+mn-cs"/>
                        </a:rPr>
                        <a:t>Enhancements of V2X Communication</a:t>
                      </a:r>
                      <a:br>
                        <a:rPr lang="en-IN" sz="1800" b="1" kern="1200" dirty="0">
                          <a:solidFill>
                            <a:schemeClr val="dk1"/>
                          </a:solidFill>
                          <a:effectLst/>
                          <a:latin typeface="+mn-lt"/>
                          <a:ea typeface="+mn-ea"/>
                          <a:cs typeface="+mn-cs"/>
                        </a:rPr>
                      </a:br>
                      <a:r>
                        <a:rPr lang="en-IN" sz="1800" b="1" kern="1200" dirty="0">
                          <a:solidFill>
                            <a:schemeClr val="dk1"/>
                          </a:solidFill>
                          <a:effectLst/>
                          <a:latin typeface="+mn-lt"/>
                          <a:ea typeface="+mn-ea"/>
                          <a:cs typeface="+mn-cs"/>
                        </a:rPr>
                        <a:t>in Support of Cooperative Autonomous Driving </a:t>
                      </a:r>
                      <a:endParaRPr lang="en-IN" b="1" dirty="0"/>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Need for the evolution of communication standards to support autonomous driving.</a:t>
                      </a:r>
                    </a:p>
                    <a:p>
                      <a:pPr marL="285750" indent="-285750">
                        <a:buFont typeface="Arial" panose="020B0604020202020204" pitchFamily="34" charset="0"/>
                        <a:buChar char="•"/>
                      </a:pPr>
                      <a:r>
                        <a:rPr lang="en-US" dirty="0"/>
                        <a:t>E</a:t>
                      </a:r>
                      <a:r>
                        <a:rPr lang="en-IN" sz="1800" b="0" i="0" u="none" strike="noStrike" kern="1200" dirty="0" err="1">
                          <a:solidFill>
                            <a:schemeClr val="dk1"/>
                          </a:solidFill>
                          <a:effectLst/>
                          <a:latin typeface="+mn-lt"/>
                          <a:ea typeface="+mn-ea"/>
                          <a:cs typeface="+mn-cs"/>
                        </a:rPr>
                        <a:t>xamination</a:t>
                      </a:r>
                      <a:r>
                        <a:rPr lang="en-IN" sz="1800" b="0" i="0" u="none" strike="noStrike" kern="1200" dirty="0">
                          <a:solidFill>
                            <a:schemeClr val="dk1"/>
                          </a:solidFill>
                          <a:effectLst/>
                          <a:latin typeface="+mn-lt"/>
                          <a:ea typeface="+mn-ea"/>
                          <a:cs typeface="+mn-cs"/>
                        </a:rPr>
                        <a:t> of existing V2X communication standards for missing features.</a:t>
                      </a:r>
                      <a:endParaRPr lang="en-US" dirty="0"/>
                    </a:p>
                  </a:txBody>
                  <a:tcPr/>
                </a:tc>
                <a:extLst>
                  <a:ext uri="{0D108BD9-81ED-4DB2-BD59-A6C34878D82A}">
                    <a16:rowId xmlns:a16="http://schemas.microsoft.com/office/drawing/2014/main" val="2298497524"/>
                  </a:ext>
                </a:extLst>
              </a:tr>
            </a:tbl>
          </a:graphicData>
        </a:graphic>
      </p:graphicFrame>
    </p:spTree>
    <p:extLst>
      <p:ext uri="{BB962C8B-B14F-4D97-AF65-F5344CB8AC3E}">
        <p14:creationId xmlns:p14="http://schemas.microsoft.com/office/powerpoint/2010/main" val="23827165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F52E6-B7BD-793E-F5D8-54580E132694}"/>
              </a:ext>
            </a:extLst>
          </p:cNvPr>
          <p:cNvSpPr>
            <a:spLocks noGrp="1"/>
          </p:cNvSpPr>
          <p:nvPr>
            <p:ph type="title"/>
          </p:nvPr>
        </p:nvSpPr>
        <p:spPr>
          <a:xfrm>
            <a:off x="1371598" y="0"/>
            <a:ext cx="9601200" cy="691055"/>
          </a:xfrm>
        </p:spPr>
        <p:txBody>
          <a:bodyPr/>
          <a:lstStyle/>
          <a:p>
            <a:r>
              <a:rPr lang="en-US" dirty="0"/>
              <a:t>LITERATURE SURVEY</a:t>
            </a:r>
          </a:p>
        </p:txBody>
      </p:sp>
      <p:graphicFrame>
        <p:nvGraphicFramePr>
          <p:cNvPr id="4" name="Table 4">
            <a:extLst>
              <a:ext uri="{FF2B5EF4-FFF2-40B4-BE49-F238E27FC236}">
                <a16:creationId xmlns:a16="http://schemas.microsoft.com/office/drawing/2014/main" id="{625E2526-AB7E-152E-1D6A-062274699FBD}"/>
              </a:ext>
            </a:extLst>
          </p:cNvPr>
          <p:cNvGraphicFramePr>
            <a:graphicFrameLocks noGrp="1"/>
          </p:cNvGraphicFramePr>
          <p:nvPr>
            <p:ph idx="1"/>
            <p:extLst>
              <p:ext uri="{D42A27DB-BD31-4B8C-83A1-F6EECF244321}">
                <p14:modId xmlns:p14="http://schemas.microsoft.com/office/powerpoint/2010/main" val="3498229002"/>
              </p:ext>
            </p:extLst>
          </p:nvPr>
        </p:nvGraphicFramePr>
        <p:xfrm>
          <a:off x="1371598" y="691055"/>
          <a:ext cx="9601200" cy="4399795"/>
        </p:xfrm>
        <a:graphic>
          <a:graphicData uri="http://schemas.openxmlformats.org/drawingml/2006/table">
            <a:tbl>
              <a:tblPr firstRow="1" bandRow="1">
                <a:tableStyleId>{5C22544A-7EE6-4342-B048-85BDC9FD1C3A}</a:tableStyleId>
              </a:tblPr>
              <a:tblGrid>
                <a:gridCol w="2085976">
                  <a:extLst>
                    <a:ext uri="{9D8B030D-6E8A-4147-A177-3AD203B41FA5}">
                      <a16:colId xmlns:a16="http://schemas.microsoft.com/office/drawing/2014/main" val="2380705442"/>
                    </a:ext>
                  </a:extLst>
                </a:gridCol>
                <a:gridCol w="3257551">
                  <a:extLst>
                    <a:ext uri="{9D8B030D-6E8A-4147-A177-3AD203B41FA5}">
                      <a16:colId xmlns:a16="http://schemas.microsoft.com/office/drawing/2014/main" val="2204251285"/>
                    </a:ext>
                  </a:extLst>
                </a:gridCol>
                <a:gridCol w="4257673">
                  <a:extLst>
                    <a:ext uri="{9D8B030D-6E8A-4147-A177-3AD203B41FA5}">
                      <a16:colId xmlns:a16="http://schemas.microsoft.com/office/drawing/2014/main" val="1299214240"/>
                    </a:ext>
                  </a:extLst>
                </a:gridCol>
              </a:tblGrid>
              <a:tr h="376435">
                <a:tc>
                  <a:txBody>
                    <a:bodyPr/>
                    <a:lstStyle/>
                    <a:p>
                      <a:r>
                        <a:rPr lang="en-US" dirty="0"/>
                        <a:t>Year and Author</a:t>
                      </a:r>
                    </a:p>
                  </a:txBody>
                  <a:tcPr/>
                </a:tc>
                <a:tc>
                  <a:txBody>
                    <a:bodyPr/>
                    <a:lstStyle/>
                    <a:p>
                      <a:r>
                        <a:rPr lang="en-US" dirty="0"/>
                        <a:t>Title</a:t>
                      </a:r>
                    </a:p>
                  </a:txBody>
                  <a:tcPr/>
                </a:tc>
                <a:tc>
                  <a:txBody>
                    <a:bodyPr/>
                    <a:lstStyle/>
                    <a:p>
                      <a:r>
                        <a:rPr lang="en-US" dirty="0"/>
                        <a:t>Inferences </a:t>
                      </a:r>
                    </a:p>
                  </a:txBody>
                  <a:tcPr/>
                </a:tc>
                <a:extLst>
                  <a:ext uri="{0D108BD9-81ED-4DB2-BD59-A6C34878D82A}">
                    <a16:rowId xmlns:a16="http://schemas.microsoft.com/office/drawing/2014/main" val="2976646288"/>
                  </a:ext>
                </a:extLst>
              </a:tr>
              <a:tr h="1218510">
                <a:tc>
                  <a:txBody>
                    <a:bodyPr/>
                    <a:lstStyle/>
                    <a:p>
                      <a:r>
                        <a:rPr lang="en-US" u="sng" dirty="0"/>
                        <a:t>2023</a:t>
                      </a:r>
                    </a:p>
                    <a:p>
                      <a:r>
                        <a:rPr lang="en-IN" sz="1800" b="0" i="0" u="none" strike="noStrike" kern="1200" dirty="0">
                          <a:solidFill>
                            <a:schemeClr val="dk1"/>
                          </a:solidFill>
                          <a:effectLst/>
                          <a:latin typeface="+mn-lt"/>
                          <a:ea typeface="+mn-ea"/>
                          <a:cs typeface="+mn-cs"/>
                        </a:rPr>
                        <a:t>Dai, Y., Yang, Y., &amp; Zhong, H. </a:t>
                      </a:r>
                      <a:endParaRPr lang="en-US" u="sng"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Impact of Platoon Management on Heterogeneous Traffic under V2X Communication Limitation</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Platoon management through V2X communication positively impacts traffic capacity and fuel efficiency.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Higher market penetration rates of connected vehicles (CVs) and automated vehicles (CAVs) further enhance these benefits.</a:t>
                      </a:r>
                    </a:p>
                  </a:txBody>
                  <a:tcPr/>
                </a:tc>
                <a:extLst>
                  <a:ext uri="{0D108BD9-81ED-4DB2-BD59-A6C34878D82A}">
                    <a16:rowId xmlns:a16="http://schemas.microsoft.com/office/drawing/2014/main" val="1150630108"/>
                  </a:ext>
                </a:extLst>
              </a:tr>
              <a:tr h="928195">
                <a:tc>
                  <a:txBody>
                    <a:bodyPr/>
                    <a:lstStyle/>
                    <a:p>
                      <a:r>
                        <a:rPr lang="en-US" u="sng" dirty="0"/>
                        <a:t>2021</a:t>
                      </a:r>
                    </a:p>
                    <a:p>
                      <a:r>
                        <a:rPr lang="en-US" u="none" dirty="0" err="1"/>
                        <a:t>Tiancheng</a:t>
                      </a:r>
                      <a:r>
                        <a:rPr lang="en-US" u="none" dirty="0"/>
                        <a:t> </a:t>
                      </a:r>
                      <a:r>
                        <a:rPr lang="en-US" u="none" dirty="0" err="1"/>
                        <a:t>Ruan</a:t>
                      </a:r>
                      <a:r>
                        <a:rPr lang="en-US" u="none" dirty="0"/>
                        <a:t>, </a:t>
                      </a:r>
                      <a:r>
                        <a:rPr lang="en-US" u="none" dirty="0" err="1"/>
                        <a:t>Linjie</a:t>
                      </a:r>
                      <a:r>
                        <a:rPr lang="en-US" u="none" dirty="0"/>
                        <a:t> Zhou, Hao Wang.</a:t>
                      </a:r>
                    </a:p>
                    <a:p>
                      <a:endParaRPr lang="en-US" u="sng" dirty="0"/>
                    </a:p>
                    <a:p>
                      <a:endParaRPr lang="en-US" u="sng"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Stability of heterogeneous traffic considering impacts of platoon management with multiple time delays</a:t>
                      </a:r>
                      <a:endParaRPr lang="en-IN" sz="1800" b="1" i="0" u="none" strike="noStrike" kern="1200" dirty="0">
                        <a:solidFill>
                          <a:schemeClr val="dk1"/>
                        </a:solidFill>
                        <a:effectLst/>
                        <a:latin typeface="+mn-lt"/>
                        <a:ea typeface="+mn-ea"/>
                        <a:cs typeface="+mn-cs"/>
                        <a:hlinkClick r:id="rId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dirty="0">
                        <a:effectLst/>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Cooperative Adaptive Cruise Control (CACC) in CAVs maintains a constant time headway, improving traffic efficiency.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Linear stability analysis examines the impact of CAVs on heterogeneous traffic flow under various conditions.</a:t>
                      </a:r>
                    </a:p>
                  </a:txBody>
                  <a:tcPr/>
                </a:tc>
                <a:extLst>
                  <a:ext uri="{0D108BD9-81ED-4DB2-BD59-A6C34878D82A}">
                    <a16:rowId xmlns:a16="http://schemas.microsoft.com/office/drawing/2014/main" val="1008544802"/>
                  </a:ext>
                </a:extLst>
              </a:tr>
            </a:tbl>
          </a:graphicData>
        </a:graphic>
      </p:graphicFrame>
    </p:spTree>
    <p:extLst>
      <p:ext uri="{BB962C8B-B14F-4D97-AF65-F5344CB8AC3E}">
        <p14:creationId xmlns:p14="http://schemas.microsoft.com/office/powerpoint/2010/main" val="27640926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7FA17-A746-CD97-EC54-67F2BBC0FFA1}"/>
              </a:ext>
            </a:extLst>
          </p:cNvPr>
          <p:cNvSpPr>
            <a:spLocks noGrp="1"/>
          </p:cNvSpPr>
          <p:nvPr>
            <p:ph type="title"/>
          </p:nvPr>
        </p:nvSpPr>
        <p:spPr>
          <a:xfrm>
            <a:off x="1371600" y="685800"/>
            <a:ext cx="9601200" cy="1485900"/>
          </a:xfrm>
        </p:spPr>
        <p:txBody>
          <a:bodyPr/>
          <a:lstStyle/>
          <a:p>
            <a:pPr algn="ctr"/>
            <a:r>
              <a:rPr lang="en-US" dirty="0"/>
              <a:t>CHALLENGES AND LIMITATIONS</a:t>
            </a:r>
          </a:p>
        </p:txBody>
      </p:sp>
      <p:sp>
        <p:nvSpPr>
          <p:cNvPr id="3" name="Content Placeholder 2">
            <a:extLst>
              <a:ext uri="{FF2B5EF4-FFF2-40B4-BE49-F238E27FC236}">
                <a16:creationId xmlns:a16="http://schemas.microsoft.com/office/drawing/2014/main" id="{639A5CB2-404B-E155-303C-C32C96BC99BF}"/>
              </a:ext>
            </a:extLst>
          </p:cNvPr>
          <p:cNvSpPr>
            <a:spLocks noGrp="1"/>
          </p:cNvSpPr>
          <p:nvPr>
            <p:ph idx="1"/>
          </p:nvPr>
        </p:nvSpPr>
        <p:spPr>
          <a:xfrm>
            <a:off x="1371600" y="1770994"/>
            <a:ext cx="9601200" cy="4251434"/>
          </a:xfrm>
        </p:spPr>
        <p:txBody>
          <a:bodyPr>
            <a:normAutofit/>
          </a:bodyPr>
          <a:lstStyle/>
          <a:p>
            <a:pPr algn="just">
              <a:lnSpc>
                <a:spcPct val="150000"/>
              </a:lnSpc>
              <a:buFont typeface="+mj-lt"/>
              <a:buAutoNum type="arabicPeriod"/>
            </a:pPr>
            <a:r>
              <a:rPr lang="en-IN" sz="1600" b="1" i="0" u="none" strike="noStrike" dirty="0">
                <a:solidFill>
                  <a:schemeClr val="tx1"/>
                </a:solidFill>
                <a:effectLst/>
                <a:latin typeface="Times New Roman" panose="02020603050405020304" pitchFamily="18" charset="0"/>
                <a:cs typeface="Times New Roman" panose="02020603050405020304" pitchFamily="18" charset="0"/>
              </a:rPr>
              <a:t>Security Risks</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Addressing cybersecurity threats to protect V2X communication from potential attacks.   </a:t>
            </a:r>
          </a:p>
          <a:p>
            <a:pPr algn="just">
              <a:lnSpc>
                <a:spcPct val="150000"/>
              </a:lnSpc>
              <a:buFont typeface="+mj-lt"/>
              <a:buAutoNum type="arabicPeriod"/>
            </a:pPr>
            <a:r>
              <a:rPr lang="en-IN" sz="1600" b="1" i="0" u="none" strike="noStrike" dirty="0">
                <a:solidFill>
                  <a:schemeClr val="tx1"/>
                </a:solidFill>
                <a:effectLst/>
                <a:latin typeface="Times New Roman" panose="02020603050405020304" pitchFamily="18" charset="0"/>
                <a:cs typeface="Times New Roman" panose="02020603050405020304" pitchFamily="18" charset="0"/>
              </a:rPr>
              <a:t>Signal Range Limitations</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Overcoming challenges related to the short-range nature of wireless signals in V2X.</a:t>
            </a:r>
          </a:p>
          <a:p>
            <a:pPr algn="just">
              <a:lnSpc>
                <a:spcPct val="150000"/>
              </a:lnSpc>
              <a:buFont typeface="+mj-lt"/>
              <a:buAutoNum type="arabicPeriod"/>
            </a:pPr>
            <a:r>
              <a:rPr lang="en-IN" sz="1600" b="1" i="0" u="none" strike="noStrike" dirty="0">
                <a:solidFill>
                  <a:schemeClr val="tx1"/>
                </a:solidFill>
                <a:effectLst/>
                <a:latin typeface="Times New Roman" panose="02020603050405020304" pitchFamily="18" charset="0"/>
                <a:cs typeface="Times New Roman" panose="02020603050405020304" pitchFamily="18" charset="0"/>
              </a:rPr>
              <a:t>Interoperability Issues</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Ensuring seamless communication across diverse vehicles and infrastructure.</a:t>
            </a:r>
          </a:p>
          <a:p>
            <a:pPr algn="just">
              <a:lnSpc>
                <a:spcPct val="150000"/>
              </a:lnSpc>
              <a:buFont typeface="+mj-lt"/>
              <a:buAutoNum type="arabicPeriod"/>
            </a:pPr>
            <a:r>
              <a:rPr lang="en-IN" sz="1600" b="1" i="0" u="none" strike="noStrike" dirty="0">
                <a:solidFill>
                  <a:schemeClr val="tx1"/>
                </a:solidFill>
                <a:effectLst/>
                <a:latin typeface="Times New Roman" panose="02020603050405020304" pitchFamily="18" charset="0"/>
                <a:cs typeface="Times New Roman" panose="02020603050405020304" pitchFamily="18" charset="0"/>
              </a:rPr>
              <a:t>Latency Management</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Minimizing delays in V2X communication for real-time applications like collision avoidance.</a:t>
            </a:r>
          </a:p>
          <a:p>
            <a:pPr algn="just">
              <a:lnSpc>
                <a:spcPct val="150000"/>
              </a:lnSpc>
              <a:buFont typeface="+mj-lt"/>
              <a:buAutoNum type="arabicPeriod"/>
            </a:pPr>
            <a:r>
              <a:rPr lang="en-IN" sz="1600" b="1" i="0" u="none" strike="noStrike" dirty="0">
                <a:solidFill>
                  <a:schemeClr val="tx1"/>
                </a:solidFill>
                <a:effectLst/>
                <a:latin typeface="Times New Roman" panose="02020603050405020304" pitchFamily="18" charset="0"/>
                <a:cs typeface="Times New Roman" panose="02020603050405020304" pitchFamily="18" charset="0"/>
              </a:rPr>
              <a:t>Integration Complexity</a:t>
            </a:r>
            <a:r>
              <a:rPr lang="en-IN" sz="1600" i="0" u="none" strike="noStrike" dirty="0">
                <a:solidFill>
                  <a:schemeClr val="tx1"/>
                </a:solidFill>
                <a:effectLst/>
                <a:latin typeface="Times New Roman" panose="02020603050405020304" pitchFamily="18" charset="0"/>
                <a:cs typeface="Times New Roman" panose="02020603050405020304" pitchFamily="18" charset="0"/>
              </a:rPr>
              <a:t>:</a:t>
            </a:r>
            <a:r>
              <a:rPr lang="en-IN" sz="1600" b="1" i="0" u="none" strike="noStrike" dirty="0">
                <a:solidFill>
                  <a:schemeClr val="tx1"/>
                </a:solidFill>
                <a:effectLst/>
                <a:latin typeface="Times New Roman" panose="02020603050405020304" pitchFamily="18" charset="0"/>
                <a:cs typeface="Times New Roman" panose="02020603050405020304" pitchFamily="18" charset="0"/>
              </a:rPr>
              <a:t> </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Smoothly integrating V2X tech with existing infrastructure and ensuring compatibility with diverse systems.</a:t>
            </a:r>
          </a:p>
        </p:txBody>
      </p:sp>
    </p:spTree>
    <p:extLst>
      <p:ext uri="{BB962C8B-B14F-4D97-AF65-F5344CB8AC3E}">
        <p14:creationId xmlns:p14="http://schemas.microsoft.com/office/powerpoint/2010/main" val="41427263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7FA17-A746-CD97-EC54-67F2BBC0FFA1}"/>
              </a:ext>
            </a:extLst>
          </p:cNvPr>
          <p:cNvSpPr>
            <a:spLocks noGrp="1"/>
          </p:cNvSpPr>
          <p:nvPr>
            <p:ph type="title"/>
          </p:nvPr>
        </p:nvSpPr>
        <p:spPr>
          <a:xfrm>
            <a:off x="1371600" y="685800"/>
            <a:ext cx="9601200" cy="1485900"/>
          </a:xfrm>
        </p:spPr>
        <p:txBody>
          <a:bodyPr/>
          <a:lstStyle/>
          <a:p>
            <a:pPr algn="ctr"/>
            <a:r>
              <a:rPr lang="en-US" dirty="0">
                <a:cs typeface="Times New Roman" panose="02020603050405020304" pitchFamily="18" charset="0"/>
              </a:rPr>
              <a:t>OBJECTIVE</a:t>
            </a:r>
          </a:p>
        </p:txBody>
      </p:sp>
      <p:sp>
        <p:nvSpPr>
          <p:cNvPr id="3" name="Content Placeholder 2">
            <a:extLst>
              <a:ext uri="{FF2B5EF4-FFF2-40B4-BE49-F238E27FC236}">
                <a16:creationId xmlns:a16="http://schemas.microsoft.com/office/drawing/2014/main" id="{639A5CB2-404B-E155-303C-C32C96BC99BF}"/>
              </a:ext>
            </a:extLst>
          </p:cNvPr>
          <p:cNvSpPr>
            <a:spLocks noGrp="1"/>
          </p:cNvSpPr>
          <p:nvPr>
            <p:ph idx="1"/>
          </p:nvPr>
        </p:nvSpPr>
        <p:spPr>
          <a:xfrm>
            <a:off x="1371600" y="1770994"/>
            <a:ext cx="9601200" cy="4251434"/>
          </a:xfrm>
        </p:spPr>
        <p:txBody>
          <a:bodyPr>
            <a:normAutofit/>
          </a:bodyPr>
          <a:lstStyle/>
          <a:p>
            <a:pPr algn="just">
              <a:buFont typeface="+mj-lt"/>
              <a:buAutoNum type="arabicPeriod"/>
            </a:pPr>
            <a:r>
              <a:rPr lang="en-IN" sz="1600" b="1" i="0" u="none" strike="noStrike" dirty="0">
                <a:solidFill>
                  <a:schemeClr val="tx1"/>
                </a:solidFill>
                <a:effectLst/>
                <a:latin typeface="Times New Roman" panose="02020603050405020304" pitchFamily="18" charset="0"/>
                <a:cs typeface="Times New Roman" panose="02020603050405020304" pitchFamily="18" charset="0"/>
              </a:rPr>
              <a:t>Develop a Theoretical Model:</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Formulate a comprehensive theoretical model that integrates autonomous technologies and V2X communication, serving as the foundation for enhanced traffic management.</a:t>
            </a:r>
          </a:p>
          <a:p>
            <a:pPr algn="just">
              <a:buFont typeface="+mj-lt"/>
              <a:buAutoNum type="arabicPeriod"/>
            </a:pPr>
            <a:r>
              <a:rPr lang="en-IN" sz="1600" b="1" i="0" u="none" strike="noStrike" dirty="0">
                <a:solidFill>
                  <a:schemeClr val="tx1"/>
                </a:solidFill>
                <a:effectLst/>
                <a:latin typeface="Times New Roman" panose="02020603050405020304" pitchFamily="18" charset="0"/>
                <a:cs typeface="Times New Roman" panose="02020603050405020304" pitchFamily="18" charset="0"/>
              </a:rPr>
              <a:t>Innovative Algorithmic Frameworks:</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Devise innovative algorithmic frameworks aligned with the theoretical model to facilitate autonomous traffic coordination, congestion reduction, and improved road safety.</a:t>
            </a:r>
          </a:p>
          <a:p>
            <a:pPr algn="just">
              <a:buFont typeface="+mj-lt"/>
              <a:buAutoNum type="arabicPeriod"/>
            </a:pPr>
            <a:r>
              <a:rPr lang="en-IN" sz="1600" b="1" i="0" u="none" strike="noStrike" dirty="0">
                <a:solidFill>
                  <a:schemeClr val="tx1"/>
                </a:solidFill>
                <a:effectLst/>
                <a:latin typeface="Times New Roman" panose="02020603050405020304" pitchFamily="18" charset="0"/>
                <a:cs typeface="Times New Roman" panose="02020603050405020304" pitchFamily="18" charset="0"/>
              </a:rPr>
              <a:t>Simulation-Based Performance Assessment:</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Conduct </a:t>
            </a:r>
            <a:r>
              <a:rPr lang="en-IN" sz="1600" dirty="0">
                <a:solidFill>
                  <a:schemeClr val="tx1"/>
                </a:solidFill>
                <a:latin typeface="Times New Roman" panose="02020603050405020304" pitchFamily="18" charset="0"/>
                <a:cs typeface="Times New Roman" panose="02020603050405020304" pitchFamily="18" charset="0"/>
              </a:rPr>
              <a:t>s</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imulations to assess the adaptability and performance of the proposed system in dynamic traffic scenarios and responsiveness to unforeseen events.</a:t>
            </a:r>
          </a:p>
          <a:p>
            <a:pPr algn="just">
              <a:buFont typeface="+mj-lt"/>
              <a:buAutoNum type="arabicPeriod"/>
            </a:pPr>
            <a:r>
              <a:rPr lang="en-IN" sz="1600" b="1" i="0" u="none" strike="noStrike" dirty="0">
                <a:solidFill>
                  <a:schemeClr val="tx1"/>
                </a:solidFill>
                <a:effectLst/>
                <a:latin typeface="Times New Roman" panose="02020603050405020304" pitchFamily="18" charset="0"/>
                <a:cs typeface="Times New Roman" panose="02020603050405020304" pitchFamily="18" charset="0"/>
              </a:rPr>
              <a:t>Efficiency and Societal Implications:</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Scrutinize efficiency and broader societal implications associated with the integration of autonomous technologies and V2X communication in traffic management systems.</a:t>
            </a:r>
          </a:p>
        </p:txBody>
      </p:sp>
    </p:spTree>
    <p:extLst>
      <p:ext uri="{BB962C8B-B14F-4D97-AF65-F5344CB8AC3E}">
        <p14:creationId xmlns:p14="http://schemas.microsoft.com/office/powerpoint/2010/main" val="32620259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2E62B-9544-6C1B-B8CA-B521790EC70F}"/>
              </a:ext>
            </a:extLst>
          </p:cNvPr>
          <p:cNvSpPr>
            <a:spLocks noGrp="1"/>
          </p:cNvSpPr>
          <p:nvPr>
            <p:ph type="title"/>
          </p:nvPr>
        </p:nvSpPr>
        <p:spPr>
          <a:xfrm>
            <a:off x="1371600" y="685800"/>
            <a:ext cx="9601200" cy="680663"/>
          </a:xfrm>
        </p:spPr>
        <p:txBody>
          <a:bodyPr>
            <a:normAutofit fontScale="90000"/>
          </a:bodyPr>
          <a:lstStyle/>
          <a:p>
            <a:pPr algn="ctr"/>
            <a:r>
              <a:rPr lang="en-US" dirty="0">
                <a:cs typeface="Times New Roman" panose="02020603050405020304" pitchFamily="18" charset="0"/>
              </a:rPr>
              <a:t>INNOVATION</a:t>
            </a:r>
          </a:p>
        </p:txBody>
      </p:sp>
      <p:sp>
        <p:nvSpPr>
          <p:cNvPr id="3" name="Content Placeholder 2">
            <a:extLst>
              <a:ext uri="{FF2B5EF4-FFF2-40B4-BE49-F238E27FC236}">
                <a16:creationId xmlns:a16="http://schemas.microsoft.com/office/drawing/2014/main" id="{BAA8903A-CAF4-A2C7-4609-2C8A728149C6}"/>
              </a:ext>
            </a:extLst>
          </p:cNvPr>
          <p:cNvSpPr>
            <a:spLocks noGrp="1"/>
          </p:cNvSpPr>
          <p:nvPr>
            <p:ph idx="1"/>
          </p:nvPr>
        </p:nvSpPr>
        <p:spPr>
          <a:xfrm>
            <a:off x="1371600" y="2188395"/>
            <a:ext cx="9601200" cy="4304871"/>
          </a:xfrm>
        </p:spPr>
        <p:txBody>
          <a:bodyPr>
            <a:noAutofit/>
          </a:bodyPr>
          <a:lstStyle/>
          <a:p>
            <a:pPr marL="342900" indent="-342900" algn="just">
              <a:buFont typeface="+mj-lt"/>
              <a:buAutoNum type="arabicPeriod"/>
            </a:pPr>
            <a:r>
              <a:rPr lang="en-IN" sz="1600" b="1" dirty="0">
                <a:latin typeface="Times New Roman" panose="02020603050405020304" pitchFamily="18" charset="0"/>
                <a:cs typeface="Times New Roman" panose="02020603050405020304" pitchFamily="18" charset="0"/>
              </a:rPr>
              <a:t>V2X Communication Integration: </a:t>
            </a:r>
            <a:r>
              <a:rPr lang="en-IN" sz="1600" i="0" dirty="0">
                <a:latin typeface="Times New Roman" panose="02020603050405020304" pitchFamily="18" charset="0"/>
                <a:cs typeface="Times New Roman" panose="02020603050405020304" pitchFamily="18" charset="0"/>
              </a:rPr>
              <a:t>Leveraging Vehicle-to-Everything (V2X) communication for real-time data exchange between vehicles, infrastructure, and other traffic elements. Integrating V2X technology to enable vehicles to communicate with each other and with the surrounding infrastructure, fostering a cooperative and interconnected traffic ecosystem.</a:t>
            </a:r>
          </a:p>
          <a:p>
            <a:pPr marL="342900" indent="-342900" algn="just">
              <a:buFont typeface="+mj-lt"/>
              <a:buAutoNum type="arabicPeriod"/>
            </a:pPr>
            <a:r>
              <a:rPr lang="en-IN" sz="1600" b="1" dirty="0">
                <a:latin typeface="Times New Roman" panose="02020603050405020304" pitchFamily="18" charset="0"/>
                <a:cs typeface="Times New Roman" panose="02020603050405020304" pitchFamily="18" charset="0"/>
              </a:rPr>
              <a:t>Autonomous Traffic Flow Control: </a:t>
            </a:r>
            <a:r>
              <a:rPr lang="en-IN" sz="1600" i="0" dirty="0">
                <a:latin typeface="Times New Roman" panose="02020603050405020304" pitchFamily="18" charset="0"/>
                <a:cs typeface="Times New Roman" panose="02020603050405020304" pitchFamily="18" charset="0"/>
              </a:rPr>
              <a:t>Implementation of autonomous systems to dynamically control traffic flow based on real-time data inputs from V2X communication. Utilizing advanced algorithms and machine learning models to optimize traffic patterns, reduce congestion, and enhance overall traffic efficiency.</a:t>
            </a:r>
          </a:p>
          <a:p>
            <a:pPr marL="342900" indent="-342900" algn="just">
              <a:buFont typeface="+mj-lt"/>
              <a:buAutoNum type="arabicPeriod"/>
            </a:pPr>
            <a:r>
              <a:rPr lang="en-IN" sz="1600" b="1" dirty="0">
                <a:latin typeface="Times New Roman" panose="02020603050405020304" pitchFamily="18" charset="0"/>
                <a:cs typeface="Times New Roman" panose="02020603050405020304" pitchFamily="18" charset="0"/>
              </a:rPr>
              <a:t>Adaptive Traffic Management: </a:t>
            </a:r>
            <a:r>
              <a:rPr lang="en-IN" sz="1600" i="0" dirty="0">
                <a:latin typeface="Times New Roman" panose="02020603050405020304" pitchFamily="18" charset="0"/>
                <a:cs typeface="Times New Roman" panose="02020603050405020304" pitchFamily="18" charset="0"/>
              </a:rPr>
              <a:t>Developing adaptive traffic management algorithms that can </a:t>
            </a:r>
            <a:r>
              <a:rPr lang="en-IN" sz="1600" i="0" dirty="0" err="1">
                <a:latin typeface="Times New Roman" panose="02020603050405020304" pitchFamily="18" charset="0"/>
                <a:cs typeface="Times New Roman" panose="02020603050405020304" pitchFamily="18" charset="0"/>
              </a:rPr>
              <a:t>analyze</a:t>
            </a:r>
            <a:r>
              <a:rPr lang="en-IN" sz="1600" i="0" dirty="0">
                <a:latin typeface="Times New Roman" panose="02020603050405020304" pitchFamily="18" charset="0"/>
                <a:cs typeface="Times New Roman" panose="02020603050405020304" pitchFamily="18" charset="0"/>
              </a:rPr>
              <a:t> incoming data to make instant decisions for optimizing traffic signal timings, lane assignments, and overall road network configuration. Creating a self-learning system that continuously adapts to changing traffic conditions and user behaviour.</a:t>
            </a:r>
          </a:p>
          <a:p>
            <a:pPr marL="342900" indent="-342900" algn="just">
              <a:buFont typeface="+mj-lt"/>
              <a:buAutoNum type="arabicPeriod"/>
            </a:pPr>
            <a:r>
              <a:rPr lang="en-IN" sz="1600" b="1" dirty="0">
                <a:latin typeface="Times New Roman" panose="02020603050405020304" pitchFamily="18" charset="0"/>
                <a:cs typeface="Times New Roman" panose="02020603050405020304" pitchFamily="18" charset="0"/>
              </a:rPr>
              <a:t>Multi-Modal Integration: </a:t>
            </a:r>
            <a:r>
              <a:rPr lang="en-IN" sz="1600" i="0" dirty="0">
                <a:latin typeface="Times New Roman" panose="02020603050405020304" pitchFamily="18" charset="0"/>
                <a:cs typeface="Times New Roman" panose="02020603050405020304" pitchFamily="18" charset="0"/>
              </a:rPr>
              <a:t>Extending the scope beyond just autonomous vehicles to include various transportation modes, such as pedestrians and cyclists, by integrating them into the V2X communication network for comprehensive traffic management.</a:t>
            </a:r>
          </a:p>
          <a:p>
            <a:pPr algn="just">
              <a:buFont typeface="+mj-lt"/>
              <a:buAutoNum type="arabicPeriod"/>
            </a:pP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94531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FCB15-8486-235E-C4EE-49CEE26D5CA9}"/>
              </a:ext>
            </a:extLst>
          </p:cNvPr>
          <p:cNvSpPr>
            <a:spLocks noGrp="1"/>
          </p:cNvSpPr>
          <p:nvPr>
            <p:ph type="title"/>
          </p:nvPr>
        </p:nvSpPr>
        <p:spPr/>
        <p:txBody>
          <a:bodyPr/>
          <a:lstStyle/>
          <a:p>
            <a:pPr algn="ctr"/>
            <a:r>
              <a:rPr lang="en-US" dirty="0"/>
              <a:t>SCOPE</a:t>
            </a:r>
          </a:p>
        </p:txBody>
      </p:sp>
      <p:sp>
        <p:nvSpPr>
          <p:cNvPr id="3" name="Content Placeholder 2">
            <a:extLst>
              <a:ext uri="{FF2B5EF4-FFF2-40B4-BE49-F238E27FC236}">
                <a16:creationId xmlns:a16="http://schemas.microsoft.com/office/drawing/2014/main" id="{3D42DE7F-9F84-711E-FF70-539FE7B7D0CC}"/>
              </a:ext>
            </a:extLst>
          </p:cNvPr>
          <p:cNvSpPr>
            <a:spLocks noGrp="1"/>
          </p:cNvSpPr>
          <p:nvPr>
            <p:ph idx="1"/>
          </p:nvPr>
        </p:nvSpPr>
        <p:spPr/>
        <p:txBody>
          <a:bodyPr>
            <a:normAutofit/>
          </a:bodyPr>
          <a:lstStyle/>
          <a:p>
            <a:pPr algn="l">
              <a:buFont typeface="+mj-lt"/>
              <a:buAutoNum type="arabicPeriod"/>
            </a:pPr>
            <a:r>
              <a:rPr lang="en-IN" sz="1600" b="1" dirty="0">
                <a:latin typeface="Times New Roman" panose="02020603050405020304" pitchFamily="18" charset="0"/>
                <a:cs typeface="Times New Roman" panose="02020603050405020304" pitchFamily="18" charset="0"/>
              </a:rPr>
              <a:t>Traffic Optimization: </a:t>
            </a:r>
            <a:r>
              <a:rPr lang="en-IN" sz="1600" i="0" dirty="0">
                <a:latin typeface="Times New Roman" panose="02020603050405020304" pitchFamily="18" charset="0"/>
                <a:cs typeface="Times New Roman" panose="02020603050405020304" pitchFamily="18" charset="0"/>
              </a:rPr>
              <a:t>Improve overall traffic flow and reduce congestion through real-time data-driven control mechanisms.</a:t>
            </a:r>
          </a:p>
          <a:p>
            <a:pPr algn="l">
              <a:buFont typeface="+mj-lt"/>
              <a:buAutoNum type="arabicPeriod"/>
            </a:pPr>
            <a:r>
              <a:rPr lang="en-IN" sz="1600" b="1" dirty="0">
                <a:latin typeface="Times New Roman" panose="02020603050405020304" pitchFamily="18" charset="0"/>
                <a:cs typeface="Times New Roman" panose="02020603050405020304" pitchFamily="18" charset="0"/>
              </a:rPr>
              <a:t>Safety Enhancement: </a:t>
            </a:r>
            <a:r>
              <a:rPr lang="en-IN" sz="1600" i="0" dirty="0">
                <a:latin typeface="Times New Roman" panose="02020603050405020304" pitchFamily="18" charset="0"/>
                <a:cs typeface="Times New Roman" panose="02020603050405020304" pitchFamily="18" charset="0"/>
              </a:rPr>
              <a:t>Enhance road safety by enabling vehicles to share information for proactive accident prevention.</a:t>
            </a:r>
          </a:p>
          <a:p>
            <a:pPr algn="l">
              <a:buFont typeface="+mj-lt"/>
              <a:buAutoNum type="arabicPeriod"/>
            </a:pPr>
            <a:r>
              <a:rPr lang="en-IN" sz="1600" b="1" dirty="0">
                <a:latin typeface="Times New Roman" panose="02020603050405020304" pitchFamily="18" charset="0"/>
                <a:cs typeface="Times New Roman" panose="02020603050405020304" pitchFamily="18" charset="0"/>
              </a:rPr>
              <a:t>Environmental Impact Reduction: </a:t>
            </a:r>
            <a:r>
              <a:rPr lang="en-IN" sz="1600" i="0" dirty="0">
                <a:latin typeface="Times New Roman" panose="02020603050405020304" pitchFamily="18" charset="0"/>
                <a:cs typeface="Times New Roman" panose="02020603050405020304" pitchFamily="18" charset="0"/>
              </a:rPr>
              <a:t>Minimize carbon footprint by optimizing traffic flow and promoting efficient transportation resource usage.</a:t>
            </a:r>
          </a:p>
          <a:p>
            <a:pPr algn="l">
              <a:buFont typeface="+mj-lt"/>
              <a:buAutoNum type="arabicPeriod"/>
            </a:pPr>
            <a:r>
              <a:rPr lang="en-IN" sz="1600" b="1" dirty="0">
                <a:latin typeface="Times New Roman" panose="02020603050405020304" pitchFamily="18" charset="0"/>
                <a:cs typeface="Times New Roman" panose="02020603050405020304" pitchFamily="18" charset="0"/>
              </a:rPr>
              <a:t>User Experience Improvement: </a:t>
            </a:r>
            <a:r>
              <a:rPr lang="en-IN" sz="1600" i="0" dirty="0">
                <a:latin typeface="Times New Roman" panose="02020603050405020304" pitchFamily="18" charset="0"/>
                <a:cs typeface="Times New Roman" panose="02020603050405020304" pitchFamily="18" charset="0"/>
              </a:rPr>
              <a:t>Enhance commuting experience by reducing travel times and minimizing stress related to congestion.</a:t>
            </a:r>
          </a:p>
          <a:p>
            <a:pPr algn="l">
              <a:buFont typeface="+mj-lt"/>
              <a:buAutoNum type="arabicPeriod"/>
            </a:pPr>
            <a:r>
              <a:rPr lang="en-IN" sz="1600" b="1" dirty="0">
                <a:latin typeface="Times New Roman" panose="02020603050405020304" pitchFamily="18" charset="0"/>
                <a:cs typeface="Times New Roman" panose="02020603050405020304" pitchFamily="18" charset="0"/>
              </a:rPr>
              <a:t>Future Mobility Integration: </a:t>
            </a:r>
            <a:r>
              <a:rPr lang="en-IN" sz="1600" i="0" dirty="0">
                <a:latin typeface="Times New Roman" panose="02020603050405020304" pitchFamily="18" charset="0"/>
                <a:cs typeface="Times New Roman" panose="02020603050405020304" pitchFamily="18" charset="0"/>
              </a:rPr>
              <a:t>Facilitate seamless integration of emerging mobility solutions into existing transportation networks.</a:t>
            </a:r>
          </a:p>
          <a:p>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2847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CFA0A-5B54-DFEA-E4AB-8216343C6740}"/>
              </a:ext>
            </a:extLst>
          </p:cNvPr>
          <p:cNvSpPr>
            <a:spLocks noGrp="1"/>
          </p:cNvSpPr>
          <p:nvPr>
            <p:ph type="title"/>
          </p:nvPr>
        </p:nvSpPr>
        <p:spPr>
          <a:xfrm>
            <a:off x="838596" y="691758"/>
            <a:ext cx="9612971" cy="2852737"/>
          </a:xfrm>
        </p:spPr>
        <p:txBody>
          <a:bodyPr/>
          <a:lstStyle/>
          <a:p>
            <a:pPr algn="ctr"/>
            <a:r>
              <a:rPr lang="en-US" dirty="0"/>
              <a:t>review </a:t>
            </a:r>
          </a:p>
        </p:txBody>
      </p:sp>
      <p:sp>
        <p:nvSpPr>
          <p:cNvPr id="3" name="Text Placeholder 2">
            <a:extLst>
              <a:ext uri="{FF2B5EF4-FFF2-40B4-BE49-F238E27FC236}">
                <a16:creationId xmlns:a16="http://schemas.microsoft.com/office/drawing/2014/main" id="{6C10263F-4812-18D5-7474-54B479F7A66A}"/>
              </a:ext>
            </a:extLst>
          </p:cNvPr>
          <p:cNvSpPr>
            <a:spLocks noGrp="1"/>
          </p:cNvSpPr>
          <p:nvPr>
            <p:ph type="body" idx="1"/>
          </p:nvPr>
        </p:nvSpPr>
        <p:spPr>
          <a:xfrm>
            <a:off x="6222124" y="4363472"/>
            <a:ext cx="4502712" cy="1143324"/>
          </a:xfrm>
        </p:spPr>
        <p:txBody>
          <a:bodyPr>
            <a:normAutofit/>
          </a:bodyPr>
          <a:lstStyle/>
          <a:p>
            <a:pPr algn="l"/>
            <a:r>
              <a:rPr lang="en-US" sz="2000" dirty="0"/>
              <a:t>Project Team Members:</a:t>
            </a:r>
          </a:p>
          <a:p>
            <a:pPr algn="l"/>
            <a:r>
              <a:rPr lang="en-US" sz="2000" dirty="0"/>
              <a:t>Aditya Chaturvedi (RA2011033010012)</a:t>
            </a:r>
          </a:p>
          <a:p>
            <a:pPr algn="l"/>
            <a:r>
              <a:rPr lang="en-US" sz="2000" dirty="0"/>
              <a:t>Pratham </a:t>
            </a:r>
            <a:r>
              <a:rPr lang="en-US" sz="2000" dirty="0" err="1"/>
              <a:t>Sahu</a:t>
            </a:r>
            <a:r>
              <a:rPr lang="en-US" sz="2000" dirty="0"/>
              <a:t> (RA2011033010031)</a:t>
            </a:r>
          </a:p>
        </p:txBody>
      </p:sp>
      <p:sp>
        <p:nvSpPr>
          <p:cNvPr id="4" name="Text Placeholder 2">
            <a:extLst>
              <a:ext uri="{FF2B5EF4-FFF2-40B4-BE49-F238E27FC236}">
                <a16:creationId xmlns:a16="http://schemas.microsoft.com/office/drawing/2014/main" id="{890EE02B-405F-F494-9615-286F0BEEE10A}"/>
              </a:ext>
            </a:extLst>
          </p:cNvPr>
          <p:cNvSpPr txBox="1">
            <a:spLocks/>
          </p:cNvSpPr>
          <p:nvPr/>
        </p:nvSpPr>
        <p:spPr>
          <a:xfrm>
            <a:off x="838596" y="4363472"/>
            <a:ext cx="4502712" cy="1143324"/>
          </a:xfrm>
          <a:prstGeom prst="rect">
            <a:avLst/>
          </a:prstGeom>
        </p:spPr>
        <p:txBody>
          <a:bodyPr vert="horz" lIns="91440" tIns="45720" rIns="91440" bIns="45720" rtlCol="0">
            <a:normAutofit/>
          </a:bodyPr>
          <a:lstStyle>
            <a:lvl1pPr marL="0" indent="0" algn="r" defTabSz="914400" rtl="0" eaLnBrk="1" latinLnBrk="0" hangingPunct="1">
              <a:lnSpc>
                <a:spcPct val="112000"/>
              </a:lnSpc>
              <a:spcBef>
                <a:spcPts val="0"/>
              </a:spcBef>
              <a:spcAft>
                <a:spcPts val="0"/>
              </a:spcAft>
              <a:buFont typeface="Franklin Gothic Book" panose="020B0503020102020204" pitchFamily="34" charset="0"/>
              <a:buNone/>
              <a:defRPr sz="240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1">
                    <a:tint val="75000"/>
                  </a:schemeClr>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1">
                    <a:tint val="75000"/>
                  </a:schemeClr>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1">
                    <a:tint val="75000"/>
                  </a:schemeClr>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1">
                    <a:tint val="75000"/>
                  </a:schemeClr>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1">
                    <a:tint val="75000"/>
                  </a:schemeClr>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1">
                    <a:tint val="75000"/>
                  </a:schemeClr>
                </a:solidFill>
                <a:latin typeface="+mn-lt"/>
                <a:ea typeface="+mn-ea"/>
                <a:cs typeface="+mn-cs"/>
              </a:defRPr>
            </a:lvl9pPr>
          </a:lstStyle>
          <a:p>
            <a:pPr algn="l"/>
            <a:r>
              <a:rPr lang="en-US" sz="2000" dirty="0"/>
              <a:t>Project Guide:</a:t>
            </a:r>
          </a:p>
          <a:p>
            <a:pPr algn="l"/>
            <a:r>
              <a:rPr lang="en-US" sz="2000" dirty="0"/>
              <a:t>Dr. A. </a:t>
            </a:r>
            <a:r>
              <a:rPr lang="en-US" sz="2000" dirty="0" err="1"/>
              <a:t>Jackulin</a:t>
            </a:r>
            <a:r>
              <a:rPr lang="en-US" sz="2000" dirty="0"/>
              <a:t> </a:t>
            </a:r>
            <a:r>
              <a:rPr lang="en-US" sz="2000" dirty="0" err="1"/>
              <a:t>Mahariba</a:t>
            </a:r>
            <a:endParaRPr lang="en-US" sz="2000" dirty="0"/>
          </a:p>
          <a:p>
            <a:pPr algn="l"/>
            <a:r>
              <a:rPr lang="en-US" sz="2000" dirty="0"/>
              <a:t>Assistant Professor (101370)</a:t>
            </a:r>
          </a:p>
        </p:txBody>
      </p:sp>
    </p:spTree>
    <p:extLst>
      <p:ext uri="{BB962C8B-B14F-4D97-AF65-F5344CB8AC3E}">
        <p14:creationId xmlns:p14="http://schemas.microsoft.com/office/powerpoint/2010/main" val="27296030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A204626-2220-4678-A939-FD94EA7B53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FF2A73-E6E7-FF2C-0273-DD77F040492E}"/>
              </a:ext>
            </a:extLst>
          </p:cNvPr>
          <p:cNvSpPr>
            <a:spLocks noGrp="1"/>
          </p:cNvSpPr>
          <p:nvPr>
            <p:ph type="title"/>
          </p:nvPr>
        </p:nvSpPr>
        <p:spPr>
          <a:xfrm>
            <a:off x="28498" y="685800"/>
            <a:ext cx="7294872" cy="787400"/>
          </a:xfrm>
        </p:spPr>
        <p:txBody>
          <a:bodyPr>
            <a:noAutofit/>
          </a:bodyPr>
          <a:lstStyle/>
          <a:p>
            <a:r>
              <a:rPr lang="en-US" sz="2500" dirty="0"/>
              <a:t>PROPOSED MODULES AND SYSTEM ARCHITECTURE</a:t>
            </a:r>
          </a:p>
        </p:txBody>
      </p:sp>
      <p:pic>
        <p:nvPicPr>
          <p:cNvPr id="8" name="Content Placeholder 7" descr="A screenshot of a computer screen&#10;&#10;Description automatically generated">
            <a:extLst>
              <a:ext uri="{FF2B5EF4-FFF2-40B4-BE49-F238E27FC236}">
                <a16:creationId xmlns:a16="http://schemas.microsoft.com/office/drawing/2014/main" id="{E164277A-FAC8-9036-166E-26FF9926006F}"/>
              </a:ext>
            </a:extLst>
          </p:cNvPr>
          <p:cNvPicPr>
            <a:picLocks noGrp="1" noChangeAspect="1"/>
          </p:cNvPicPr>
          <p:nvPr>
            <p:ph idx="1"/>
          </p:nvPr>
        </p:nvPicPr>
        <p:blipFill>
          <a:blip r:embed="rId2"/>
          <a:stretch>
            <a:fillRect/>
          </a:stretch>
        </p:blipFill>
        <p:spPr>
          <a:xfrm>
            <a:off x="7672552" y="43504"/>
            <a:ext cx="4490950" cy="6758157"/>
          </a:xfrm>
        </p:spPr>
      </p:pic>
      <p:sp>
        <p:nvSpPr>
          <p:cNvPr id="16" name="Rectangle 15">
            <a:extLst>
              <a:ext uri="{FF2B5EF4-FFF2-40B4-BE49-F238E27FC236}">
                <a16:creationId xmlns:a16="http://schemas.microsoft.com/office/drawing/2014/main" id="{EB97D8A6-1C5A-42B6-AE78-F3D0F9BDF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10" name="Picture 9">
            <a:extLst>
              <a:ext uri="{FF2B5EF4-FFF2-40B4-BE49-F238E27FC236}">
                <a16:creationId xmlns:a16="http://schemas.microsoft.com/office/drawing/2014/main" id="{97FB8B5F-1464-8436-F84D-E445BCA84873}"/>
              </a:ext>
            </a:extLst>
          </p:cNvPr>
          <p:cNvPicPr>
            <a:picLocks noChangeAspect="1"/>
          </p:cNvPicPr>
          <p:nvPr/>
        </p:nvPicPr>
        <p:blipFill>
          <a:blip r:embed="rId3"/>
          <a:stretch>
            <a:fillRect/>
          </a:stretch>
        </p:blipFill>
        <p:spPr>
          <a:xfrm rot="16200000">
            <a:off x="8431746" y="-636103"/>
            <a:ext cx="194563" cy="1612900"/>
          </a:xfrm>
          <a:prstGeom prst="rect">
            <a:avLst/>
          </a:prstGeom>
        </p:spPr>
      </p:pic>
      <p:sp>
        <p:nvSpPr>
          <p:cNvPr id="12" name="TextBox 11">
            <a:extLst>
              <a:ext uri="{FF2B5EF4-FFF2-40B4-BE49-F238E27FC236}">
                <a16:creationId xmlns:a16="http://schemas.microsoft.com/office/drawing/2014/main" id="{90742A29-2E59-A418-EC5C-0088AC9E2144}"/>
              </a:ext>
            </a:extLst>
          </p:cNvPr>
          <p:cNvSpPr txBox="1"/>
          <p:nvPr/>
        </p:nvSpPr>
        <p:spPr>
          <a:xfrm>
            <a:off x="232712" y="1802368"/>
            <a:ext cx="6889447" cy="2554545"/>
          </a:xfrm>
          <a:prstGeom prst="rect">
            <a:avLst/>
          </a:prstGeom>
          <a:noFill/>
        </p:spPr>
        <p:txBody>
          <a:bodyPr wrap="square" rtlCol="0">
            <a:spAutoFit/>
          </a:bodyPr>
          <a:lstStyle/>
          <a:p>
            <a:r>
              <a:rPr lang="en-US" sz="1600" b="1" dirty="0">
                <a:latin typeface="Times New Roman" panose="02020603050405020304" pitchFamily="18" charset="0"/>
                <a:cs typeface="Times New Roman" panose="02020603050405020304" pitchFamily="18" charset="0"/>
              </a:rPr>
              <a:t>1.Signal Check Module: </a:t>
            </a:r>
            <a:r>
              <a:rPr lang="en-US" sz="1600" dirty="0">
                <a:latin typeface="Times New Roman" panose="02020603050405020304" pitchFamily="18" charset="0"/>
                <a:cs typeface="Times New Roman" panose="02020603050405020304" pitchFamily="18" charset="0"/>
              </a:rPr>
              <a:t>Checks if the signal is green or read and showing diversion.</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2.V2X capability Module</a:t>
            </a:r>
            <a:r>
              <a:rPr lang="en-US" sz="1600" dirty="0">
                <a:latin typeface="Times New Roman" panose="02020603050405020304" pitchFamily="18" charset="0"/>
                <a:cs typeface="Times New Roman" panose="02020603050405020304" pitchFamily="18" charset="0"/>
              </a:rPr>
              <a:t>: Checks for V2X compatibility of the devices, if traffic signal shows diversion.</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3.Direction Change: </a:t>
            </a:r>
            <a:r>
              <a:rPr lang="en-US" sz="1600" dirty="0">
                <a:latin typeface="Times New Roman" panose="02020603050405020304" pitchFamily="18" charset="0"/>
                <a:cs typeface="Times New Roman" panose="02020603050405020304" pitchFamily="18" charset="0"/>
              </a:rPr>
              <a:t>Initiates the turning of the V2X device</a:t>
            </a:r>
          </a:p>
          <a:p>
            <a:endParaRPr lang="en-US" sz="1600" b="1"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4.Obstruction Detection: </a:t>
            </a:r>
            <a:r>
              <a:rPr lang="en-US" sz="1600" dirty="0">
                <a:latin typeface="Times New Roman" panose="02020603050405020304" pitchFamily="18" charset="0"/>
                <a:cs typeface="Times New Roman" panose="02020603050405020304" pitchFamily="18" charset="0"/>
              </a:rPr>
              <a:t>Notifies the traffic signal about the obstruction and turns on the diversion signal.</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87819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0F90CED2-72DA-49F5-8068-294F7EEF13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1FF2A73-E6E7-FF2C-0273-DD77F040492E}"/>
              </a:ext>
            </a:extLst>
          </p:cNvPr>
          <p:cNvSpPr>
            <a:spLocks noGrp="1"/>
          </p:cNvSpPr>
          <p:nvPr>
            <p:ph type="title" idx="4294967295"/>
          </p:nvPr>
        </p:nvSpPr>
        <p:spPr>
          <a:xfrm>
            <a:off x="1371600" y="685800"/>
            <a:ext cx="9601200" cy="1485900"/>
          </a:xfrm>
        </p:spPr>
        <p:txBody>
          <a:bodyPr vert="horz" lIns="91440" tIns="45720" rIns="91440" bIns="45720" rtlCol="0" anchor="t">
            <a:normAutofit/>
          </a:bodyPr>
          <a:lstStyle/>
          <a:p>
            <a:r>
              <a:rPr lang="en-US" dirty="0"/>
              <a:t>PROPOSED MODULES AND SYSTEM ARCHITECTURE</a:t>
            </a:r>
          </a:p>
        </p:txBody>
      </p:sp>
      <p:pic>
        <p:nvPicPr>
          <p:cNvPr id="13" name="Picture 12" descr="A diagram of a flowchart&#10;&#10;Description automatically generated">
            <a:extLst>
              <a:ext uri="{FF2B5EF4-FFF2-40B4-BE49-F238E27FC236}">
                <a16:creationId xmlns:a16="http://schemas.microsoft.com/office/drawing/2014/main" id="{C06246DF-70D6-F1DE-D43E-550A2ED76E3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06445" y="2510254"/>
            <a:ext cx="5731510" cy="3140710"/>
          </a:xfrm>
          <a:prstGeom prst="rect">
            <a:avLst/>
          </a:prstGeom>
        </p:spPr>
      </p:pic>
    </p:spTree>
    <p:extLst>
      <p:ext uri="{BB962C8B-B14F-4D97-AF65-F5344CB8AC3E}">
        <p14:creationId xmlns:p14="http://schemas.microsoft.com/office/powerpoint/2010/main" val="19457657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1FD5E-51C9-F432-714A-2C4DE3D65662}"/>
              </a:ext>
            </a:extLst>
          </p:cNvPr>
          <p:cNvSpPr>
            <a:spLocks noGrp="1"/>
          </p:cNvSpPr>
          <p:nvPr>
            <p:ph type="title"/>
          </p:nvPr>
        </p:nvSpPr>
        <p:spPr/>
        <p:txBody>
          <a:bodyPr>
            <a:normAutofit/>
          </a:bodyPr>
          <a:lstStyle/>
          <a:p>
            <a:pPr algn="ctr"/>
            <a:r>
              <a:rPr lang="en-IN" sz="4000" dirty="0">
                <a:solidFill>
                  <a:srgbClr val="000000"/>
                </a:solidFill>
                <a:effectLst/>
              </a:rPr>
              <a:t>ALGORITHM DESCRIPTION</a:t>
            </a:r>
            <a:endParaRPr lang="en-US" sz="4000" dirty="0"/>
          </a:p>
        </p:txBody>
      </p:sp>
      <p:sp>
        <p:nvSpPr>
          <p:cNvPr id="3" name="Content Placeholder 2">
            <a:extLst>
              <a:ext uri="{FF2B5EF4-FFF2-40B4-BE49-F238E27FC236}">
                <a16:creationId xmlns:a16="http://schemas.microsoft.com/office/drawing/2014/main" id="{6557B3BB-9527-2907-996A-01EE04CA3D86}"/>
              </a:ext>
            </a:extLst>
          </p:cNvPr>
          <p:cNvSpPr>
            <a:spLocks noGrp="1"/>
          </p:cNvSpPr>
          <p:nvPr>
            <p:ph idx="1"/>
          </p:nvPr>
        </p:nvSpPr>
        <p:spPr/>
        <p:txBody>
          <a:bodyPr>
            <a:normAutofit/>
          </a:bodyPr>
          <a:lstStyle/>
          <a:p>
            <a:pPr marL="0" indent="0" algn="just">
              <a:buNone/>
            </a:pPr>
            <a:r>
              <a:rPr lang="en-IN" sz="1800" dirty="0">
                <a:latin typeface="Times New Roman" panose="02020603050405020304" pitchFamily="18" charset="0"/>
                <a:cs typeface="Times New Roman" panose="02020603050405020304" pitchFamily="18" charset="0"/>
              </a:rPr>
              <a:t>The algorithm implements a dynamic scenario of a car navigating a road, considering traffic signal variations and interactions with potential obstructions. It begins by defining parameters such as road length, car speed, and obstacle positions. Initialization involves setting up visualization and control flags, while also initializing parameters for secondary cars. The simulation loop progresses through time steps, updating the initial car's position and checking for obstacles and signal conditions. When an obstruction is detected, the initial car stops, triggering a red signal. Traffic signal conditions dictate it’s behaviour near intersections. Secondary cars are introduced, responding to traffic signals accordingly. Visualization dynamically displays cars, signals, and obstructions, with annotations for clarity. Animation control regulates figure updates and speed. The simulation concludes when the initial car reaches the road's end or a specified time after the later introduced cars stop. Throughout, the script offers a comprehensive portrayal of car dynamics in response to real-world scenarios.</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01357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1FD5E-51C9-F432-714A-2C4DE3D65662}"/>
              </a:ext>
            </a:extLst>
          </p:cNvPr>
          <p:cNvSpPr>
            <a:spLocks noGrp="1"/>
          </p:cNvSpPr>
          <p:nvPr>
            <p:ph type="title"/>
          </p:nvPr>
        </p:nvSpPr>
        <p:spPr/>
        <p:txBody>
          <a:bodyPr>
            <a:normAutofit/>
          </a:bodyPr>
          <a:lstStyle/>
          <a:p>
            <a:pPr algn="ctr"/>
            <a:r>
              <a:rPr lang="en-US" sz="4000" dirty="0"/>
              <a:t>REQUIREMENT GATHERING</a:t>
            </a:r>
          </a:p>
        </p:txBody>
      </p:sp>
      <p:sp>
        <p:nvSpPr>
          <p:cNvPr id="3" name="Content Placeholder 2">
            <a:extLst>
              <a:ext uri="{FF2B5EF4-FFF2-40B4-BE49-F238E27FC236}">
                <a16:creationId xmlns:a16="http://schemas.microsoft.com/office/drawing/2014/main" id="{6557B3BB-9527-2907-996A-01EE04CA3D86}"/>
              </a:ext>
            </a:extLst>
          </p:cNvPr>
          <p:cNvSpPr>
            <a:spLocks noGrp="1"/>
          </p:cNvSpPr>
          <p:nvPr>
            <p:ph idx="1"/>
          </p:nvPr>
        </p:nvSpPr>
        <p:spPr>
          <a:xfrm>
            <a:off x="1371600" y="1439694"/>
            <a:ext cx="9601200" cy="4427706"/>
          </a:xfrm>
        </p:spPr>
        <p:txBody>
          <a:bodyPr>
            <a:normAutofit/>
          </a:bodyPr>
          <a:lstStyle/>
          <a:p>
            <a:r>
              <a:rPr lang="en-US" sz="1800" b="1" dirty="0">
                <a:latin typeface="Times New Roman" panose="02020603050405020304" pitchFamily="18" charset="0"/>
                <a:cs typeface="Times New Roman" panose="02020603050405020304" pitchFamily="18" charset="0"/>
              </a:rPr>
              <a:t>Analyzing Systems:</a:t>
            </a:r>
          </a:p>
          <a:p>
            <a:pPr marL="530352" lvl="1" indent="0">
              <a:buNone/>
            </a:pPr>
            <a:r>
              <a:rPr lang="en-US" sz="1800" b="1" i="0" dirty="0">
                <a:latin typeface="Times New Roman" panose="02020603050405020304" pitchFamily="18" charset="0"/>
                <a:cs typeface="Times New Roman" panose="02020603050405020304" pitchFamily="18" charset="0"/>
              </a:rPr>
              <a:t>Strengths Of System: </a:t>
            </a:r>
            <a:endParaRPr lang="en-US" sz="1400" b="1" i="0" dirty="0">
              <a:latin typeface="Times New Roman" panose="02020603050405020304" pitchFamily="18" charset="0"/>
              <a:cs typeface="Times New Roman" panose="02020603050405020304" pitchFamily="18" charset="0"/>
            </a:endParaRPr>
          </a:p>
          <a:p>
            <a:pPr lvl="1"/>
            <a:r>
              <a:rPr lang="en-US" sz="1600" b="1" i="0" dirty="0">
                <a:latin typeface="Times New Roman" panose="02020603050405020304" pitchFamily="18" charset="0"/>
                <a:cs typeface="Times New Roman" panose="02020603050405020304" pitchFamily="18" charset="0"/>
              </a:rPr>
              <a:t>Realism: </a:t>
            </a:r>
            <a:r>
              <a:rPr lang="en-US" sz="1400" i="0" dirty="0">
                <a:latin typeface="Times New Roman" panose="02020603050405020304" pitchFamily="18" charset="0"/>
                <a:cs typeface="Times New Roman" panose="02020603050405020304" pitchFamily="18" charset="0"/>
              </a:rPr>
              <a:t>Accurately reflects real-world traffic scenarios, incorporating dynamic traffic signal changes, obstacle detection, and multi-agent dynamics.</a:t>
            </a:r>
          </a:p>
          <a:p>
            <a:pPr lvl="1"/>
            <a:r>
              <a:rPr lang="en-US" sz="1600" b="1" i="0" dirty="0">
                <a:latin typeface="Times New Roman" panose="02020603050405020304" pitchFamily="18" charset="0"/>
                <a:cs typeface="Times New Roman" panose="02020603050405020304" pitchFamily="18" charset="0"/>
              </a:rPr>
              <a:t>Adaptability: </a:t>
            </a:r>
            <a:r>
              <a:rPr lang="en-US" sz="1600" i="0" dirty="0">
                <a:latin typeface="Times New Roman" panose="02020603050405020304" pitchFamily="18" charset="0"/>
                <a:cs typeface="Times New Roman" panose="02020603050405020304" pitchFamily="18" charset="0"/>
              </a:rPr>
              <a:t>A</a:t>
            </a:r>
            <a:r>
              <a:rPr lang="en-US" sz="1400" i="0" dirty="0">
                <a:latin typeface="Times New Roman" panose="02020603050405020304" pitchFamily="18" charset="0"/>
                <a:cs typeface="Times New Roman" panose="02020603050405020304" pitchFamily="18" charset="0"/>
              </a:rPr>
              <a:t>daptability to various scenarios and its relevance to real-life traffic conditions make it a valuable tool for urban traffic management research.</a:t>
            </a:r>
          </a:p>
          <a:p>
            <a:pPr lvl="1"/>
            <a:r>
              <a:rPr lang="en-US" sz="1600" b="1" i="0" dirty="0">
                <a:latin typeface="Times New Roman" panose="02020603050405020304" pitchFamily="18" charset="0"/>
                <a:cs typeface="Times New Roman" panose="02020603050405020304" pitchFamily="18" charset="0"/>
              </a:rPr>
              <a:t>Innovation: </a:t>
            </a:r>
            <a:r>
              <a:rPr lang="en-US" sz="1400" i="0" dirty="0">
                <a:latin typeface="Times New Roman" panose="02020603050405020304" pitchFamily="18" charset="0"/>
                <a:cs typeface="Times New Roman" panose="02020603050405020304" pitchFamily="18" charset="0"/>
              </a:rPr>
              <a:t>The integration of dynamic traffic signal color changes based on vehicle proximity showcases innovative approaches to traffic signal control and V2X communication.</a:t>
            </a:r>
          </a:p>
          <a:p>
            <a:pPr marL="530352" lvl="1" indent="0">
              <a:buNone/>
            </a:pPr>
            <a:r>
              <a:rPr lang="en-US" sz="1800" b="1" i="0" dirty="0">
                <a:latin typeface="Times New Roman" panose="02020603050405020304" pitchFamily="18" charset="0"/>
                <a:cs typeface="Times New Roman" panose="02020603050405020304" pitchFamily="18" charset="0"/>
              </a:rPr>
              <a:t>Weakness Of System:</a:t>
            </a:r>
          </a:p>
          <a:p>
            <a:pPr lvl="1"/>
            <a:r>
              <a:rPr lang="en-US" sz="1600" b="1" i="0" dirty="0">
                <a:latin typeface="Times New Roman" panose="02020603050405020304" pitchFamily="18" charset="0"/>
                <a:cs typeface="Times New Roman" panose="02020603050405020304" pitchFamily="18" charset="0"/>
              </a:rPr>
              <a:t>Simplified: </a:t>
            </a:r>
            <a:r>
              <a:rPr lang="en-US" sz="1400" i="0" dirty="0">
                <a:latin typeface="Times New Roman" panose="02020603050405020304" pitchFamily="18" charset="0"/>
                <a:cs typeface="Times New Roman" panose="02020603050405020304" pitchFamily="18" charset="0"/>
              </a:rPr>
              <a:t>The simulation may oversimplify certain aspects of urban traffic dynamics, potentially limiting its accuracy in representing complex scenarios.</a:t>
            </a:r>
          </a:p>
          <a:p>
            <a:pPr lvl="1"/>
            <a:r>
              <a:rPr lang="en-US" sz="1600" b="1" i="0" dirty="0">
                <a:latin typeface="Times New Roman" panose="02020603050405020304" pitchFamily="18" charset="0"/>
                <a:cs typeface="Times New Roman" panose="02020603050405020304" pitchFamily="18" charset="0"/>
              </a:rPr>
              <a:t>Dependence On Parameters: </a:t>
            </a:r>
            <a:r>
              <a:rPr lang="en-US" sz="1400" i="0" dirty="0">
                <a:solidFill>
                  <a:schemeClr val="tx1"/>
                </a:solidFill>
                <a:latin typeface="Times New Roman" panose="02020603050405020304" pitchFamily="18" charset="0"/>
                <a:cs typeface="Times New Roman" panose="02020603050405020304" pitchFamily="18" charset="0"/>
              </a:rPr>
              <a:t>T</a:t>
            </a:r>
            <a:r>
              <a:rPr lang="en-IN" sz="1400" b="0" i="0" u="none" strike="noStrike" dirty="0">
                <a:solidFill>
                  <a:schemeClr val="tx1"/>
                </a:solidFill>
                <a:effectLst/>
                <a:latin typeface="Times New Roman" panose="02020603050405020304" pitchFamily="18" charset="0"/>
                <a:cs typeface="Times New Roman" panose="02020603050405020304" pitchFamily="18" charset="0"/>
              </a:rPr>
              <a:t>he accuracy and effectiveness of the simulation heavily rely on predefined parameters</a:t>
            </a:r>
            <a:endParaRPr lang="en-US" sz="1400" b="1" i="0" dirty="0">
              <a:solidFill>
                <a:schemeClr val="tx1"/>
              </a:solidFill>
              <a:latin typeface="Times New Roman" panose="02020603050405020304" pitchFamily="18" charset="0"/>
              <a:cs typeface="Times New Roman" panose="02020603050405020304" pitchFamily="18" charset="0"/>
            </a:endParaRPr>
          </a:p>
          <a:p>
            <a:pPr lvl="1"/>
            <a:r>
              <a:rPr lang="en-US" sz="1600" b="1" i="0" dirty="0">
                <a:latin typeface="Times New Roman" panose="02020603050405020304" pitchFamily="18" charset="0"/>
                <a:cs typeface="Times New Roman" panose="02020603050405020304" pitchFamily="18" charset="0"/>
              </a:rPr>
              <a:t>Scalability: </a:t>
            </a:r>
            <a:r>
              <a:rPr lang="en-US" sz="1400" i="0" dirty="0">
                <a:latin typeface="Times New Roman" panose="02020603050405020304" pitchFamily="18" charset="0"/>
                <a:cs typeface="Times New Roman" panose="02020603050405020304" pitchFamily="18" charset="0"/>
              </a:rPr>
              <a:t>As the complexity of urban traffic scenarios increases, the scalability may become challenging.</a:t>
            </a:r>
          </a:p>
        </p:txBody>
      </p:sp>
    </p:spTree>
    <p:extLst>
      <p:ext uri="{BB962C8B-B14F-4D97-AF65-F5344CB8AC3E}">
        <p14:creationId xmlns:p14="http://schemas.microsoft.com/office/powerpoint/2010/main" val="19592637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1FD5E-51C9-F432-714A-2C4DE3D65662}"/>
              </a:ext>
            </a:extLst>
          </p:cNvPr>
          <p:cNvSpPr>
            <a:spLocks noGrp="1"/>
          </p:cNvSpPr>
          <p:nvPr>
            <p:ph type="title"/>
          </p:nvPr>
        </p:nvSpPr>
        <p:spPr/>
        <p:txBody>
          <a:bodyPr>
            <a:normAutofit/>
          </a:bodyPr>
          <a:lstStyle/>
          <a:p>
            <a:pPr algn="ctr"/>
            <a:r>
              <a:rPr lang="en-US" sz="4000" dirty="0"/>
              <a:t>REQUIREMENT GATHERING</a:t>
            </a:r>
          </a:p>
        </p:txBody>
      </p:sp>
      <p:sp>
        <p:nvSpPr>
          <p:cNvPr id="3" name="Content Placeholder 2">
            <a:extLst>
              <a:ext uri="{FF2B5EF4-FFF2-40B4-BE49-F238E27FC236}">
                <a16:creationId xmlns:a16="http://schemas.microsoft.com/office/drawing/2014/main" id="{6557B3BB-9527-2907-996A-01EE04CA3D86}"/>
              </a:ext>
            </a:extLst>
          </p:cNvPr>
          <p:cNvSpPr>
            <a:spLocks noGrp="1"/>
          </p:cNvSpPr>
          <p:nvPr>
            <p:ph idx="1"/>
          </p:nvPr>
        </p:nvSpPr>
        <p:spPr>
          <a:xfrm>
            <a:off x="1371600" y="1439694"/>
            <a:ext cx="9601200" cy="4427706"/>
          </a:xfrm>
        </p:spPr>
        <p:txBody>
          <a:bodyPr>
            <a:normAutofit/>
          </a:bodyPr>
          <a:lstStyle/>
          <a:p>
            <a:r>
              <a:rPr lang="en-US" sz="1800" b="1" dirty="0">
                <a:latin typeface="Times New Roman" panose="02020603050405020304" pitchFamily="18" charset="0"/>
                <a:cs typeface="Times New Roman" panose="02020603050405020304" pitchFamily="18" charset="0"/>
              </a:rPr>
              <a:t>Legal And Safety Compliances:</a:t>
            </a:r>
          </a:p>
          <a:p>
            <a:pPr lvl="1"/>
            <a:r>
              <a:rPr lang="en-US" sz="1600" b="1" i="0" dirty="0">
                <a:latin typeface="Times New Roman" panose="02020603050405020304" pitchFamily="18" charset="0"/>
                <a:cs typeface="Times New Roman" panose="02020603050405020304" pitchFamily="18" charset="0"/>
              </a:rPr>
              <a:t>Data Protection Regulations: </a:t>
            </a:r>
            <a:r>
              <a:rPr lang="en-IN" sz="1400" b="0" i="0" u="none" strike="noStrike" dirty="0">
                <a:solidFill>
                  <a:schemeClr val="tx1"/>
                </a:solidFill>
                <a:effectLst/>
                <a:latin typeface="Times New Roman" panose="02020603050405020304" pitchFamily="18" charset="0"/>
                <a:cs typeface="Times New Roman" panose="02020603050405020304" pitchFamily="18" charset="0"/>
              </a:rPr>
              <a:t>Compliance with data protection regulations s essential if the simulation involves the collection, storage, or processing of personal </a:t>
            </a:r>
            <a:r>
              <a:rPr lang="en-IN" sz="1400" b="0" i="0" u="none" strike="noStrike" dirty="0">
                <a:solidFill>
                  <a:srgbClr val="ECECEC"/>
                </a:solidFill>
                <a:effectLst/>
                <a:latin typeface="Times New Roman" panose="02020603050405020304" pitchFamily="18" charset="0"/>
                <a:cs typeface="Times New Roman" panose="02020603050405020304" pitchFamily="18" charset="0"/>
              </a:rPr>
              <a:t>data.</a:t>
            </a:r>
            <a:endParaRPr lang="en-US" sz="1400" b="1" i="0" dirty="0">
              <a:latin typeface="Times New Roman" panose="02020603050405020304" pitchFamily="18" charset="0"/>
              <a:cs typeface="Times New Roman" panose="02020603050405020304" pitchFamily="18" charset="0"/>
            </a:endParaRPr>
          </a:p>
          <a:p>
            <a:pPr lvl="1"/>
            <a:r>
              <a:rPr lang="en-US" sz="1600" b="1" i="0" dirty="0">
                <a:latin typeface="Times New Roman" panose="02020603050405020304" pitchFamily="18" charset="0"/>
                <a:cs typeface="Times New Roman" panose="02020603050405020304" pitchFamily="18" charset="0"/>
              </a:rPr>
              <a:t>Intellectual Property Rights: </a:t>
            </a:r>
            <a:r>
              <a:rPr lang="en-US" sz="1400" i="0" dirty="0">
                <a:latin typeface="Times New Roman" panose="02020603050405020304" pitchFamily="18" charset="0"/>
                <a:cs typeface="Times New Roman" panose="02020603050405020304" pitchFamily="18" charset="0"/>
              </a:rPr>
              <a:t>Obtain necessary licenses or permissions for using third-party intellectual property and ensure that the project's code and content do not violate any proprietary rights.</a:t>
            </a:r>
          </a:p>
          <a:p>
            <a:pPr lvl="1"/>
            <a:r>
              <a:rPr lang="en-US" sz="1600" b="1" i="0" dirty="0">
                <a:latin typeface="Times New Roman" panose="02020603050405020304" pitchFamily="18" charset="0"/>
                <a:cs typeface="Times New Roman" panose="02020603050405020304" pitchFamily="18" charset="0"/>
              </a:rPr>
              <a:t>Safety Standards: </a:t>
            </a:r>
            <a:r>
              <a:rPr lang="en-US" sz="1400" i="0" dirty="0">
                <a:latin typeface="Times New Roman" panose="02020603050405020304" pitchFamily="18" charset="0"/>
                <a:cs typeface="Times New Roman" panose="02020603050405020304" pitchFamily="18" charset="0"/>
              </a:rPr>
              <a:t>Adherence to safety standards and regulations applicable to software development and simulations is crucial, as the project involves vehicular safety and traffic management.</a:t>
            </a:r>
          </a:p>
          <a:p>
            <a:pPr lvl="1"/>
            <a:r>
              <a:rPr lang="en-US" sz="1600" b="1" i="0" dirty="0">
                <a:latin typeface="Times New Roman" panose="02020603050405020304" pitchFamily="18" charset="0"/>
                <a:cs typeface="Times New Roman" panose="02020603050405020304" pitchFamily="18" charset="0"/>
              </a:rPr>
              <a:t>Accessibility Guidelines: </a:t>
            </a:r>
            <a:r>
              <a:rPr lang="en-US" sz="1400" i="0" dirty="0">
                <a:latin typeface="Times New Roman" panose="02020603050405020304" pitchFamily="18" charset="0"/>
                <a:cs typeface="Times New Roman" panose="02020603050405020304" pitchFamily="18" charset="0"/>
              </a:rPr>
              <a:t>Compliance with accessibility guidelines, such as the Web Content Accessibility Guidelines (WCAG), ensures that the simulation is accessible to users with disabilities.</a:t>
            </a:r>
          </a:p>
          <a:p>
            <a:pPr lvl="1"/>
            <a:r>
              <a:rPr lang="en-US" sz="1600" b="1" i="0" dirty="0">
                <a:latin typeface="Times New Roman" panose="02020603050405020304" pitchFamily="18" charset="0"/>
                <a:cs typeface="Times New Roman" panose="02020603050405020304" pitchFamily="18" charset="0"/>
              </a:rPr>
              <a:t>Regulatory Requirements: </a:t>
            </a:r>
            <a:r>
              <a:rPr lang="en-US" sz="1400" i="0" dirty="0">
                <a:latin typeface="Times New Roman" panose="02020603050405020304" pitchFamily="18" charset="0"/>
                <a:cs typeface="Times New Roman" panose="02020603050405020304" pitchFamily="18" charset="0"/>
              </a:rPr>
              <a:t>Depending on the jurisdiction, this may include adherence to regulations from transportation authorities, regulatory bodies overseeing software development, and local government regulations concerning traffic simulations and urban planning.</a:t>
            </a:r>
            <a:endParaRPr lang="en-US" sz="1600" i="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90371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1FD5E-51C9-F432-714A-2C4DE3D65662}"/>
              </a:ext>
            </a:extLst>
          </p:cNvPr>
          <p:cNvSpPr>
            <a:spLocks noGrp="1"/>
          </p:cNvSpPr>
          <p:nvPr>
            <p:ph type="title"/>
          </p:nvPr>
        </p:nvSpPr>
        <p:spPr/>
        <p:txBody>
          <a:bodyPr>
            <a:normAutofit/>
          </a:bodyPr>
          <a:lstStyle/>
          <a:p>
            <a:pPr algn="ctr"/>
            <a:r>
              <a:rPr lang="en-US" sz="4000" dirty="0"/>
              <a:t>REQUIREMENT GATHERING</a:t>
            </a:r>
          </a:p>
        </p:txBody>
      </p:sp>
      <p:sp>
        <p:nvSpPr>
          <p:cNvPr id="3" name="Content Placeholder 2">
            <a:extLst>
              <a:ext uri="{FF2B5EF4-FFF2-40B4-BE49-F238E27FC236}">
                <a16:creationId xmlns:a16="http://schemas.microsoft.com/office/drawing/2014/main" id="{6557B3BB-9527-2907-996A-01EE04CA3D86}"/>
              </a:ext>
            </a:extLst>
          </p:cNvPr>
          <p:cNvSpPr>
            <a:spLocks noGrp="1"/>
          </p:cNvSpPr>
          <p:nvPr>
            <p:ph idx="1"/>
          </p:nvPr>
        </p:nvSpPr>
        <p:spPr>
          <a:xfrm>
            <a:off x="1371600" y="1439694"/>
            <a:ext cx="9601200" cy="4427706"/>
          </a:xfrm>
        </p:spPr>
        <p:txBody>
          <a:bodyPr>
            <a:normAutofit/>
          </a:bodyPr>
          <a:lstStyle/>
          <a:p>
            <a:r>
              <a:rPr lang="en-US" sz="1800" b="1" dirty="0">
                <a:latin typeface="Times New Roman" panose="02020603050405020304" pitchFamily="18" charset="0"/>
                <a:cs typeface="Times New Roman" panose="02020603050405020304" pitchFamily="18" charset="0"/>
              </a:rPr>
              <a:t>Functional Requirements:</a:t>
            </a:r>
          </a:p>
          <a:p>
            <a:pPr lvl="1"/>
            <a:r>
              <a:rPr lang="en-US" sz="1400" i="0" dirty="0">
                <a:latin typeface="Times New Roman" panose="02020603050405020304" pitchFamily="18" charset="0"/>
                <a:cs typeface="Times New Roman" panose="02020603050405020304" pitchFamily="18" charset="0"/>
              </a:rPr>
              <a:t>Obstruction detection and appropriate response</a:t>
            </a:r>
          </a:p>
          <a:p>
            <a:pPr lvl="1"/>
            <a:r>
              <a:rPr lang="en-US" sz="1400" i="0" dirty="0">
                <a:latin typeface="Times New Roman" panose="02020603050405020304" pitchFamily="18" charset="0"/>
                <a:cs typeface="Times New Roman" panose="02020603050405020304" pitchFamily="18" charset="0"/>
              </a:rPr>
              <a:t>Traffic signal control based upon predefined conditions</a:t>
            </a:r>
          </a:p>
          <a:p>
            <a:pPr lvl="1"/>
            <a:r>
              <a:rPr lang="en-US" sz="1400" i="0" dirty="0">
                <a:latin typeface="Times New Roman" panose="02020603050405020304" pitchFamily="18" charset="0"/>
                <a:cs typeface="Times New Roman" panose="02020603050405020304" pitchFamily="18" charset="0"/>
              </a:rPr>
              <a:t>Multi agent dynamics and interactions</a:t>
            </a:r>
            <a:endParaRPr lang="en-US" sz="1400" b="1" dirty="0">
              <a:latin typeface="Times New Roman" panose="02020603050405020304" pitchFamily="18" charset="0"/>
              <a:cs typeface="Times New Roman" panose="02020603050405020304" pitchFamily="18" charset="0"/>
            </a:endParaRPr>
          </a:p>
          <a:p>
            <a:r>
              <a:rPr lang="en-US" sz="1800" b="1" dirty="0">
                <a:latin typeface="Times New Roman" panose="02020603050405020304" pitchFamily="18" charset="0"/>
                <a:cs typeface="Times New Roman" panose="02020603050405020304" pitchFamily="18" charset="0"/>
              </a:rPr>
              <a:t>Non Functional Requirements:</a:t>
            </a:r>
          </a:p>
          <a:p>
            <a:pPr lvl="1"/>
            <a:r>
              <a:rPr lang="en-US" sz="1400" i="0" dirty="0">
                <a:latin typeface="Times New Roman" panose="02020603050405020304" pitchFamily="18" charset="0"/>
                <a:cs typeface="Times New Roman" panose="02020603050405020304" pitchFamily="18" charset="0"/>
              </a:rPr>
              <a:t>Performance and capability of handling real time simulation updates with minimum latency</a:t>
            </a:r>
          </a:p>
          <a:p>
            <a:pPr lvl="1"/>
            <a:r>
              <a:rPr lang="en-US" sz="1400" i="0" dirty="0">
                <a:latin typeface="Times New Roman" panose="02020603050405020304" pitchFamily="18" charset="0"/>
                <a:cs typeface="Times New Roman" panose="02020603050405020304" pitchFamily="18" charset="0"/>
              </a:rPr>
              <a:t>Reliability without crashes and unexpected failures</a:t>
            </a:r>
          </a:p>
          <a:p>
            <a:pPr lvl="1"/>
            <a:r>
              <a:rPr lang="en-US" sz="1400" i="0" dirty="0">
                <a:latin typeface="Times New Roman" panose="02020603050405020304" pitchFamily="18" charset="0"/>
                <a:cs typeface="Times New Roman" panose="02020603050405020304" pitchFamily="18" charset="0"/>
              </a:rPr>
              <a:t>Usability among various abled persons</a:t>
            </a:r>
          </a:p>
          <a:p>
            <a:pPr lvl="1"/>
            <a:r>
              <a:rPr lang="en-US" sz="1400" i="0" dirty="0">
                <a:latin typeface="Times New Roman" panose="02020603050405020304" pitchFamily="18" charset="0"/>
                <a:cs typeface="Times New Roman" panose="02020603050405020304" pitchFamily="18" charset="0"/>
              </a:rPr>
              <a:t>Security for the protection of user data</a:t>
            </a:r>
          </a:p>
          <a:p>
            <a:pPr lvl="1"/>
            <a:r>
              <a:rPr lang="en-US" sz="1400" i="0" dirty="0">
                <a:latin typeface="Times New Roman" panose="02020603050405020304" pitchFamily="18" charset="0"/>
                <a:cs typeface="Times New Roman" panose="02020603050405020304" pitchFamily="18" charset="0"/>
              </a:rPr>
              <a:t>Maintainability with modular architecture and facilities for future enhancements </a:t>
            </a:r>
          </a:p>
        </p:txBody>
      </p:sp>
    </p:spTree>
    <p:extLst>
      <p:ext uri="{BB962C8B-B14F-4D97-AF65-F5344CB8AC3E}">
        <p14:creationId xmlns:p14="http://schemas.microsoft.com/office/powerpoint/2010/main" val="40330223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1FD5E-51C9-F432-714A-2C4DE3D65662}"/>
              </a:ext>
            </a:extLst>
          </p:cNvPr>
          <p:cNvSpPr>
            <a:spLocks noGrp="1"/>
          </p:cNvSpPr>
          <p:nvPr>
            <p:ph type="title"/>
          </p:nvPr>
        </p:nvSpPr>
        <p:spPr/>
        <p:txBody>
          <a:bodyPr>
            <a:normAutofit/>
          </a:bodyPr>
          <a:lstStyle/>
          <a:p>
            <a:pPr algn="ctr"/>
            <a:r>
              <a:rPr lang="en-US" sz="4000" dirty="0"/>
              <a:t>REQUIREMENT GATHERING</a:t>
            </a:r>
          </a:p>
        </p:txBody>
      </p:sp>
      <p:sp>
        <p:nvSpPr>
          <p:cNvPr id="3" name="Content Placeholder 2">
            <a:extLst>
              <a:ext uri="{FF2B5EF4-FFF2-40B4-BE49-F238E27FC236}">
                <a16:creationId xmlns:a16="http://schemas.microsoft.com/office/drawing/2014/main" id="{6557B3BB-9527-2907-996A-01EE04CA3D86}"/>
              </a:ext>
            </a:extLst>
          </p:cNvPr>
          <p:cNvSpPr>
            <a:spLocks noGrp="1"/>
          </p:cNvSpPr>
          <p:nvPr>
            <p:ph idx="1"/>
          </p:nvPr>
        </p:nvSpPr>
        <p:spPr>
          <a:xfrm>
            <a:off x="1371600" y="1439694"/>
            <a:ext cx="9601200" cy="4427706"/>
          </a:xfrm>
        </p:spPr>
        <p:txBody>
          <a:bodyPr>
            <a:normAutofit/>
          </a:bodyPr>
          <a:lstStyle/>
          <a:p>
            <a:r>
              <a:rPr lang="en-US" sz="1800" b="1" dirty="0">
                <a:latin typeface="Times New Roman" panose="02020603050405020304" pitchFamily="18" charset="0"/>
                <a:cs typeface="Times New Roman" panose="02020603050405020304" pitchFamily="18" charset="0"/>
              </a:rPr>
              <a:t>Integration Needs</a:t>
            </a:r>
            <a:r>
              <a:rPr lang="en-US" sz="1800" b="1" i="0" dirty="0">
                <a:latin typeface="Times New Roman" panose="02020603050405020304" pitchFamily="18" charset="0"/>
                <a:cs typeface="Times New Roman" panose="02020603050405020304" pitchFamily="18" charset="0"/>
              </a:rPr>
              <a:t>:</a:t>
            </a:r>
          </a:p>
          <a:p>
            <a:pPr lvl="1"/>
            <a:r>
              <a:rPr lang="en-US" sz="1400" i="0" dirty="0">
                <a:latin typeface="Times New Roman" panose="02020603050405020304" pitchFamily="18" charset="0"/>
                <a:cs typeface="Times New Roman" panose="02020603050405020304" pitchFamily="18" charset="0"/>
              </a:rPr>
              <a:t>Sensor Integration</a:t>
            </a:r>
          </a:p>
          <a:p>
            <a:pPr lvl="1"/>
            <a:r>
              <a:rPr lang="en-US" sz="1400" i="0" dirty="0">
                <a:latin typeface="Times New Roman" panose="02020603050405020304" pitchFamily="18" charset="0"/>
                <a:cs typeface="Times New Roman" panose="02020603050405020304" pitchFamily="18" charset="0"/>
              </a:rPr>
              <a:t>Traffic Signal Integration</a:t>
            </a:r>
          </a:p>
          <a:p>
            <a:pPr lvl="1"/>
            <a:r>
              <a:rPr lang="en-US" sz="1400" i="0" dirty="0">
                <a:latin typeface="Times New Roman" panose="02020603050405020304" pitchFamily="18" charset="0"/>
                <a:cs typeface="Times New Roman" panose="02020603050405020304" pitchFamily="18" charset="0"/>
              </a:rPr>
              <a:t>Data Logging and Analytics Integration</a:t>
            </a:r>
          </a:p>
          <a:p>
            <a:r>
              <a:rPr lang="en-US" sz="1800" b="1" dirty="0">
                <a:latin typeface="Times New Roman" panose="02020603050405020304" pitchFamily="18" charset="0"/>
                <a:cs typeface="Times New Roman" panose="02020603050405020304" pitchFamily="18" charset="0"/>
              </a:rPr>
              <a:t>Data:</a:t>
            </a:r>
          </a:p>
          <a:p>
            <a:pPr lvl="1"/>
            <a:r>
              <a:rPr lang="en-US" sz="1400" b="1" i="0" dirty="0">
                <a:latin typeface="Times New Roman" panose="02020603050405020304" pitchFamily="18" charset="0"/>
                <a:cs typeface="Times New Roman" panose="02020603050405020304" pitchFamily="18" charset="0"/>
              </a:rPr>
              <a:t>Source: </a:t>
            </a:r>
            <a:r>
              <a:rPr lang="en-US" sz="1400" i="0" dirty="0">
                <a:latin typeface="Times New Roman" panose="02020603050405020304" pitchFamily="18" charset="0"/>
                <a:cs typeface="Times New Roman" panose="02020603050405020304" pitchFamily="18" charset="0"/>
              </a:rPr>
              <a:t>Identifying reliable data sources from government agencies, research institutions, and weather services.</a:t>
            </a:r>
          </a:p>
          <a:p>
            <a:pPr lvl="1"/>
            <a:r>
              <a:rPr lang="en-US" sz="1400" b="1" i="0" dirty="0">
                <a:latin typeface="Times New Roman" panose="02020603050405020304" pitchFamily="18" charset="0"/>
                <a:cs typeface="Times New Roman" panose="02020603050405020304" pitchFamily="18" charset="0"/>
              </a:rPr>
              <a:t>Quality:</a:t>
            </a:r>
            <a:r>
              <a:rPr lang="en-US" sz="1400" i="0" dirty="0">
                <a:latin typeface="Times New Roman" panose="02020603050405020304" pitchFamily="18" charset="0"/>
                <a:cs typeface="Times New Roman" panose="02020603050405020304" pitchFamily="18" charset="0"/>
              </a:rPr>
              <a:t> Ensuring accuracy, completeness, and consistency of acquired data through validation and preprocessing.</a:t>
            </a:r>
          </a:p>
          <a:p>
            <a:pPr lvl="1"/>
            <a:r>
              <a:rPr lang="en-US" sz="1400" b="1" i="0" dirty="0">
                <a:latin typeface="Times New Roman" panose="02020603050405020304" pitchFamily="18" charset="0"/>
                <a:cs typeface="Times New Roman" panose="02020603050405020304" pitchFamily="18" charset="0"/>
              </a:rPr>
              <a:t>Privacy:</a:t>
            </a:r>
            <a:r>
              <a:rPr lang="en-US" sz="1400" i="0" dirty="0">
                <a:latin typeface="Times New Roman" panose="02020603050405020304" pitchFamily="18" charset="0"/>
                <a:cs typeface="Times New Roman" panose="02020603050405020304" pitchFamily="18" charset="0"/>
              </a:rPr>
              <a:t> Adhering to data privacy regulations and implementing encryption and access controls to protect sensitive information.</a:t>
            </a:r>
          </a:p>
          <a:p>
            <a:pPr lvl="1"/>
            <a:r>
              <a:rPr lang="en-US" sz="1400" b="1" i="0" dirty="0">
                <a:latin typeface="Times New Roman" panose="02020603050405020304" pitchFamily="18" charset="0"/>
                <a:cs typeface="Times New Roman" panose="02020603050405020304" pitchFamily="18" charset="0"/>
              </a:rPr>
              <a:t>Storage:</a:t>
            </a:r>
            <a:r>
              <a:rPr lang="en-US" sz="1400" i="0" dirty="0">
                <a:latin typeface="Times New Roman" panose="02020603050405020304" pitchFamily="18" charset="0"/>
                <a:cs typeface="Times New Roman" panose="02020603050405020304" pitchFamily="18" charset="0"/>
              </a:rPr>
              <a:t> Establishing secure storage infrastructure with backup and disaster recovery mechanisms for handling large volumes of data.</a:t>
            </a:r>
          </a:p>
          <a:p>
            <a:pPr lvl="1"/>
            <a:r>
              <a:rPr lang="en-US" sz="1400" b="1" i="0" dirty="0">
                <a:latin typeface="Times New Roman" panose="02020603050405020304" pitchFamily="18" charset="0"/>
                <a:cs typeface="Times New Roman" panose="02020603050405020304" pitchFamily="18" charset="0"/>
              </a:rPr>
              <a:t>Augmentation:</a:t>
            </a:r>
            <a:r>
              <a:rPr lang="en-US" sz="1400" i="0" dirty="0">
                <a:latin typeface="Times New Roman" panose="02020603050405020304" pitchFamily="18" charset="0"/>
                <a:cs typeface="Times New Roman" panose="02020603050405020304" pitchFamily="18" charset="0"/>
              </a:rPr>
              <a:t> Exploring data synthesis and machine learning techniques to enhance the quantity and diversity of available data.</a:t>
            </a:r>
          </a:p>
        </p:txBody>
      </p:sp>
    </p:spTree>
    <p:extLst>
      <p:ext uri="{BB962C8B-B14F-4D97-AF65-F5344CB8AC3E}">
        <p14:creationId xmlns:p14="http://schemas.microsoft.com/office/powerpoint/2010/main" val="22496254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1FD5E-51C9-F432-714A-2C4DE3D65662}"/>
              </a:ext>
            </a:extLst>
          </p:cNvPr>
          <p:cNvSpPr>
            <a:spLocks noGrp="1"/>
          </p:cNvSpPr>
          <p:nvPr>
            <p:ph type="title"/>
          </p:nvPr>
        </p:nvSpPr>
        <p:spPr/>
        <p:txBody>
          <a:bodyPr>
            <a:normAutofit/>
          </a:bodyPr>
          <a:lstStyle/>
          <a:p>
            <a:pPr algn="ctr"/>
            <a:r>
              <a:rPr lang="en-US" sz="4000" dirty="0"/>
              <a:t>REQUIREMENT GATHERING</a:t>
            </a:r>
          </a:p>
        </p:txBody>
      </p:sp>
      <p:sp>
        <p:nvSpPr>
          <p:cNvPr id="3" name="Content Placeholder 2">
            <a:extLst>
              <a:ext uri="{FF2B5EF4-FFF2-40B4-BE49-F238E27FC236}">
                <a16:creationId xmlns:a16="http://schemas.microsoft.com/office/drawing/2014/main" id="{6557B3BB-9527-2907-996A-01EE04CA3D86}"/>
              </a:ext>
            </a:extLst>
          </p:cNvPr>
          <p:cNvSpPr>
            <a:spLocks noGrp="1"/>
          </p:cNvSpPr>
          <p:nvPr>
            <p:ph idx="1"/>
          </p:nvPr>
        </p:nvSpPr>
        <p:spPr>
          <a:xfrm>
            <a:off x="1371600" y="1439694"/>
            <a:ext cx="9601200" cy="4427706"/>
          </a:xfrm>
        </p:spPr>
        <p:txBody>
          <a:bodyPr>
            <a:normAutofit/>
          </a:bodyPr>
          <a:lstStyle/>
          <a:p>
            <a:r>
              <a:rPr lang="en-US" sz="1800" b="1" i="0" dirty="0">
                <a:latin typeface="Times New Roman" panose="02020603050405020304" pitchFamily="18" charset="0"/>
                <a:cs typeface="Times New Roman" panose="02020603050405020304" pitchFamily="18" charset="0"/>
              </a:rPr>
              <a:t>Testing And Validation:</a:t>
            </a:r>
          </a:p>
          <a:p>
            <a:pPr lvl="1"/>
            <a:r>
              <a:rPr lang="en-US" sz="1400" i="0" dirty="0">
                <a:latin typeface="Times New Roman" panose="02020603050405020304" pitchFamily="18" charset="0"/>
                <a:cs typeface="Times New Roman" panose="02020603050405020304" pitchFamily="18" charset="0"/>
              </a:rPr>
              <a:t>Testing involved verifying the responsiveness of obstacle detection logic and traffic signal color changes.</a:t>
            </a:r>
          </a:p>
          <a:p>
            <a:pPr lvl="1"/>
            <a:r>
              <a:rPr lang="en-US" sz="1400" i="0" dirty="0">
                <a:latin typeface="Times New Roman" panose="02020603050405020304" pitchFamily="18" charset="0"/>
                <a:cs typeface="Times New Roman" panose="02020603050405020304" pitchFamily="18" charset="0"/>
              </a:rPr>
              <a:t>Validation against real-world traffic data ensured the accuracy of the simulation's vehicle behaviors.</a:t>
            </a:r>
          </a:p>
          <a:p>
            <a:pPr lvl="1"/>
            <a:r>
              <a:rPr lang="en-US" sz="1400" i="0" dirty="0">
                <a:latin typeface="Times New Roman" panose="02020603050405020304" pitchFamily="18" charset="0"/>
                <a:cs typeface="Times New Roman" panose="02020603050405020304" pitchFamily="18" charset="0"/>
              </a:rPr>
              <a:t>Unit testing was conducted to confirm the correctness of individual modules, such as two or more cars were introduced.</a:t>
            </a:r>
          </a:p>
          <a:p>
            <a:pPr lvl="1"/>
            <a:r>
              <a:rPr lang="en-US" sz="1400" i="0" dirty="0">
                <a:latin typeface="Times New Roman" panose="02020603050405020304" pitchFamily="18" charset="0"/>
                <a:cs typeface="Times New Roman" panose="02020603050405020304" pitchFamily="18" charset="0"/>
              </a:rPr>
              <a:t>Scenario-based testing assessed the simulation's performance under diverse traffic scenarios and signal conditions.</a:t>
            </a:r>
          </a:p>
          <a:p>
            <a:pPr lvl="1"/>
            <a:r>
              <a:rPr lang="en-US" sz="1400" i="0" dirty="0">
                <a:latin typeface="Times New Roman" panose="02020603050405020304" pitchFamily="18" charset="0"/>
                <a:cs typeface="Times New Roman" panose="02020603050405020304" pitchFamily="18" charset="0"/>
              </a:rPr>
              <a:t>Statistical analysis compared simulation outputs with observed data to evaluate the model's predictive capabilities.</a:t>
            </a:r>
          </a:p>
          <a:p>
            <a:r>
              <a:rPr lang="en-US" sz="1800" b="1" dirty="0">
                <a:latin typeface="Times New Roman" panose="02020603050405020304" pitchFamily="18" charset="0"/>
                <a:cs typeface="Times New Roman" panose="02020603050405020304" pitchFamily="18" charset="0"/>
              </a:rPr>
              <a:t>Maintenance And Support:</a:t>
            </a:r>
          </a:p>
          <a:p>
            <a:pPr lvl="1"/>
            <a:r>
              <a:rPr lang="en-US" sz="1400" i="0" dirty="0">
                <a:latin typeface="Times New Roman" panose="02020603050405020304" pitchFamily="18" charset="0"/>
                <a:cs typeface="Times New Roman" panose="02020603050405020304" pitchFamily="18" charset="0"/>
              </a:rPr>
              <a:t>Maintenance involves regular updates and bug fixes to ensure the software remains functional and efficient.</a:t>
            </a:r>
          </a:p>
          <a:p>
            <a:pPr lvl="1"/>
            <a:r>
              <a:rPr lang="en-US" sz="1400" i="0" dirty="0">
                <a:latin typeface="Times New Roman" panose="02020603050405020304" pitchFamily="18" charset="0"/>
                <a:cs typeface="Times New Roman" panose="02020603050405020304" pitchFamily="18" charset="0"/>
              </a:rPr>
              <a:t>Support services provide assistance to users in troubleshooting issues and resolving technical problems.</a:t>
            </a:r>
          </a:p>
          <a:p>
            <a:pPr lvl="1"/>
            <a:r>
              <a:rPr lang="en-US" sz="1400" i="0" dirty="0">
                <a:latin typeface="Times New Roman" panose="02020603050405020304" pitchFamily="18" charset="0"/>
                <a:cs typeface="Times New Roman" panose="02020603050405020304" pitchFamily="18" charset="0"/>
              </a:rPr>
              <a:t>Continuous monitoring helps identify potential issues or performance degradation, allowing for proactive maintenance.</a:t>
            </a:r>
          </a:p>
          <a:p>
            <a:pPr lvl="1"/>
            <a:r>
              <a:rPr lang="en-US" sz="1400" i="0" dirty="0">
                <a:latin typeface="Times New Roman" panose="02020603050405020304" pitchFamily="18" charset="0"/>
                <a:cs typeface="Times New Roman" panose="02020603050405020304" pitchFamily="18" charset="0"/>
              </a:rPr>
              <a:t>Documentation updates ensure that users have access to the latest information on features, usage, and troubleshooting.</a:t>
            </a:r>
          </a:p>
          <a:p>
            <a:pPr lvl="1"/>
            <a:r>
              <a:rPr lang="en-US" sz="1400" i="0" dirty="0">
                <a:latin typeface="Times New Roman" panose="02020603050405020304" pitchFamily="18" charset="0"/>
                <a:cs typeface="Times New Roman" panose="02020603050405020304" pitchFamily="18" charset="0"/>
              </a:rPr>
              <a:t>Training programs may be offered to users to enhance their understanding of the software and optimize its utilization.</a:t>
            </a:r>
          </a:p>
        </p:txBody>
      </p:sp>
    </p:spTree>
    <p:extLst>
      <p:ext uri="{BB962C8B-B14F-4D97-AF65-F5344CB8AC3E}">
        <p14:creationId xmlns:p14="http://schemas.microsoft.com/office/powerpoint/2010/main" val="26013984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1FD5E-51C9-F432-714A-2C4DE3D65662}"/>
              </a:ext>
            </a:extLst>
          </p:cNvPr>
          <p:cNvSpPr>
            <a:spLocks noGrp="1"/>
          </p:cNvSpPr>
          <p:nvPr>
            <p:ph type="title"/>
          </p:nvPr>
        </p:nvSpPr>
        <p:spPr/>
        <p:txBody>
          <a:bodyPr>
            <a:normAutofit/>
          </a:bodyPr>
          <a:lstStyle/>
          <a:p>
            <a:pPr algn="ctr"/>
            <a:r>
              <a:rPr lang="en-US" sz="4000" dirty="0"/>
              <a:t>REQUIREMENT GATHERING</a:t>
            </a:r>
          </a:p>
        </p:txBody>
      </p:sp>
      <p:sp>
        <p:nvSpPr>
          <p:cNvPr id="3" name="Content Placeholder 2">
            <a:extLst>
              <a:ext uri="{FF2B5EF4-FFF2-40B4-BE49-F238E27FC236}">
                <a16:creationId xmlns:a16="http://schemas.microsoft.com/office/drawing/2014/main" id="{6557B3BB-9527-2907-996A-01EE04CA3D86}"/>
              </a:ext>
            </a:extLst>
          </p:cNvPr>
          <p:cNvSpPr>
            <a:spLocks noGrp="1"/>
          </p:cNvSpPr>
          <p:nvPr>
            <p:ph idx="1"/>
          </p:nvPr>
        </p:nvSpPr>
        <p:spPr>
          <a:xfrm>
            <a:off x="1371600" y="1439694"/>
            <a:ext cx="9601200" cy="4427706"/>
          </a:xfrm>
        </p:spPr>
        <p:txBody>
          <a:bodyPr>
            <a:normAutofit/>
          </a:bodyPr>
          <a:lstStyle/>
          <a:p>
            <a:r>
              <a:rPr lang="en-US" sz="2100" b="1" i="0" dirty="0">
                <a:latin typeface="Times New Roman" panose="02020603050405020304" pitchFamily="18" charset="0"/>
                <a:cs typeface="Times New Roman" panose="02020603050405020304" pitchFamily="18" charset="0"/>
              </a:rPr>
              <a:t>Cost Planning:</a:t>
            </a:r>
          </a:p>
          <a:p>
            <a:pPr lvl="1"/>
            <a:r>
              <a:rPr lang="en-US" sz="1400" i="0" dirty="0">
                <a:latin typeface="Times New Roman" panose="02020603050405020304" pitchFamily="18" charset="0"/>
                <a:cs typeface="Times New Roman" panose="02020603050405020304" pitchFamily="18" charset="0"/>
              </a:rPr>
              <a:t>Budget allocation involves estimating expenses for development, maintenance, and support phases.</a:t>
            </a:r>
          </a:p>
          <a:p>
            <a:pPr lvl="1"/>
            <a:r>
              <a:rPr lang="en-US" sz="1400" i="0" dirty="0">
                <a:latin typeface="Times New Roman" panose="02020603050405020304" pitchFamily="18" charset="0"/>
                <a:cs typeface="Times New Roman" panose="02020603050405020304" pitchFamily="18" charset="0"/>
              </a:rPr>
              <a:t>Cost breakdown identifies expenses for personnel, software tools, infrastructure, and miscellaneous expenses.</a:t>
            </a:r>
          </a:p>
          <a:p>
            <a:pPr lvl="1"/>
            <a:r>
              <a:rPr lang="en-US" sz="1400" i="0" dirty="0">
                <a:latin typeface="Times New Roman" panose="02020603050405020304" pitchFamily="18" charset="0"/>
                <a:cs typeface="Times New Roman" panose="02020603050405020304" pitchFamily="18" charset="0"/>
              </a:rPr>
              <a:t>Contingency funds are reserved to account for unforeseen expenses or scope changes during the project.</a:t>
            </a:r>
          </a:p>
          <a:p>
            <a:pPr lvl="1"/>
            <a:r>
              <a:rPr lang="en-US" sz="1400" i="0" dirty="0">
                <a:latin typeface="Times New Roman" panose="02020603050405020304" pitchFamily="18" charset="0"/>
                <a:cs typeface="Times New Roman" panose="02020603050405020304" pitchFamily="18" charset="0"/>
              </a:rPr>
              <a:t>Procurement planning includes sourcing vendors or tools required for development and support.</a:t>
            </a:r>
          </a:p>
          <a:p>
            <a:pPr lvl="1"/>
            <a:r>
              <a:rPr lang="en-US" sz="1400" i="0" dirty="0">
                <a:latin typeface="Times New Roman" panose="02020603050405020304" pitchFamily="18" charset="0"/>
                <a:cs typeface="Times New Roman" panose="02020603050405020304" pitchFamily="18" charset="0"/>
              </a:rPr>
              <a:t>Cost tracking mechanisms are implemented to monitor expenses and ensure adherence to the budget.</a:t>
            </a:r>
            <a:endParaRPr lang="en-US" sz="1400" b="1" i="0" dirty="0">
              <a:latin typeface="Times New Roman" panose="02020603050405020304" pitchFamily="18" charset="0"/>
              <a:cs typeface="Times New Roman" panose="02020603050405020304" pitchFamily="18" charset="0"/>
            </a:endParaRPr>
          </a:p>
          <a:p>
            <a:r>
              <a:rPr lang="en-US" sz="1800" b="1" i="0" dirty="0">
                <a:latin typeface="Times New Roman" panose="02020603050405020304" pitchFamily="18" charset="0"/>
                <a:cs typeface="Times New Roman" panose="02020603050405020304" pitchFamily="18" charset="0"/>
              </a:rPr>
              <a:t>Timeline Planning:</a:t>
            </a:r>
          </a:p>
          <a:p>
            <a:pPr lvl="1"/>
            <a:r>
              <a:rPr lang="en-US" sz="1400" i="0" dirty="0">
                <a:latin typeface="Times New Roman" panose="02020603050405020304" pitchFamily="18" charset="0"/>
                <a:cs typeface="Times New Roman" panose="02020603050405020304" pitchFamily="18" charset="0"/>
              </a:rPr>
              <a:t>Project initiation involves defining objectives, requirements, and scope, typically taking 1-2 months.</a:t>
            </a:r>
          </a:p>
          <a:p>
            <a:pPr lvl="1"/>
            <a:r>
              <a:rPr lang="en-US" sz="1400" i="0" dirty="0">
                <a:latin typeface="Times New Roman" panose="02020603050405020304" pitchFamily="18" charset="0"/>
                <a:cs typeface="Times New Roman" panose="02020603050405020304" pitchFamily="18" charset="0"/>
              </a:rPr>
              <a:t>Planning phase outlines project milestones, resource allocation, and timelines, lasting 2-3 months.</a:t>
            </a:r>
          </a:p>
          <a:p>
            <a:pPr lvl="1"/>
            <a:r>
              <a:rPr lang="en-US" sz="1400" i="0" dirty="0">
                <a:latin typeface="Times New Roman" panose="02020603050405020304" pitchFamily="18" charset="0"/>
                <a:cs typeface="Times New Roman" panose="02020603050405020304" pitchFamily="18" charset="0"/>
              </a:rPr>
              <a:t>Development phase entails coding, testing, and integration, typically spanning 3-4 months.</a:t>
            </a:r>
          </a:p>
          <a:p>
            <a:pPr lvl="1"/>
            <a:r>
              <a:rPr lang="en-US" sz="1400" i="0" dirty="0">
                <a:latin typeface="Times New Roman" panose="02020603050405020304" pitchFamily="18" charset="0"/>
                <a:cs typeface="Times New Roman" panose="02020603050405020304" pitchFamily="18" charset="0"/>
              </a:rPr>
              <a:t>Deployment phase includes rollout of the software and user training, lasting 1-2 months.</a:t>
            </a:r>
          </a:p>
          <a:p>
            <a:pPr lvl="1"/>
            <a:r>
              <a:rPr lang="en-US" sz="1400" i="0" dirty="0">
                <a:latin typeface="Times New Roman" panose="02020603050405020304" pitchFamily="18" charset="0"/>
                <a:cs typeface="Times New Roman" panose="02020603050405020304" pitchFamily="18" charset="0"/>
              </a:rPr>
              <a:t>Post-deployment support continues indefinitely, with regular updates and maintenance activities.</a:t>
            </a:r>
          </a:p>
        </p:txBody>
      </p:sp>
    </p:spTree>
    <p:extLst>
      <p:ext uri="{BB962C8B-B14F-4D97-AF65-F5344CB8AC3E}">
        <p14:creationId xmlns:p14="http://schemas.microsoft.com/office/powerpoint/2010/main" val="40239471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1FD5E-51C9-F432-714A-2C4DE3D65662}"/>
              </a:ext>
            </a:extLst>
          </p:cNvPr>
          <p:cNvSpPr>
            <a:spLocks noGrp="1"/>
          </p:cNvSpPr>
          <p:nvPr>
            <p:ph type="title"/>
          </p:nvPr>
        </p:nvSpPr>
        <p:spPr/>
        <p:txBody>
          <a:bodyPr>
            <a:normAutofit/>
          </a:bodyPr>
          <a:lstStyle/>
          <a:p>
            <a:pPr algn="ctr"/>
            <a:r>
              <a:rPr lang="en-US" sz="4000" dirty="0"/>
              <a:t>REQUIREMENT GATHERING</a:t>
            </a:r>
          </a:p>
        </p:txBody>
      </p:sp>
      <p:sp>
        <p:nvSpPr>
          <p:cNvPr id="3" name="Content Placeholder 2">
            <a:extLst>
              <a:ext uri="{FF2B5EF4-FFF2-40B4-BE49-F238E27FC236}">
                <a16:creationId xmlns:a16="http://schemas.microsoft.com/office/drawing/2014/main" id="{6557B3BB-9527-2907-996A-01EE04CA3D86}"/>
              </a:ext>
            </a:extLst>
          </p:cNvPr>
          <p:cNvSpPr>
            <a:spLocks noGrp="1"/>
          </p:cNvSpPr>
          <p:nvPr>
            <p:ph idx="1"/>
          </p:nvPr>
        </p:nvSpPr>
        <p:spPr>
          <a:xfrm>
            <a:off x="1371600" y="1439694"/>
            <a:ext cx="9601200" cy="4427706"/>
          </a:xfrm>
        </p:spPr>
        <p:txBody>
          <a:bodyPr>
            <a:normAutofit/>
          </a:bodyPr>
          <a:lstStyle/>
          <a:p>
            <a:r>
              <a:rPr lang="en-US" sz="1800" b="1" i="0" dirty="0">
                <a:latin typeface="Times New Roman" panose="02020603050405020304" pitchFamily="18" charset="0"/>
                <a:cs typeface="Times New Roman" panose="02020603050405020304" pitchFamily="18" charset="0"/>
              </a:rPr>
              <a:t>Risk Assessment:</a:t>
            </a:r>
          </a:p>
          <a:p>
            <a:pPr lvl="1"/>
            <a:r>
              <a:rPr lang="en-US" sz="1400" i="0" dirty="0">
                <a:latin typeface="Times New Roman" panose="02020603050405020304" pitchFamily="18" charset="0"/>
                <a:cs typeface="Times New Roman" panose="02020603050405020304" pitchFamily="18" charset="0"/>
              </a:rPr>
              <a:t>Technical Complexity: The project's technical complexity may pose a risk, particularly in implementing dynamic traffic signal changes and obstacle detection logic accurately.</a:t>
            </a:r>
          </a:p>
          <a:p>
            <a:pPr lvl="1"/>
            <a:r>
              <a:rPr lang="en-US" sz="1400" i="0" dirty="0">
                <a:latin typeface="Times New Roman" panose="02020603050405020304" pitchFamily="18" charset="0"/>
                <a:cs typeface="Times New Roman" panose="02020603050405020304" pitchFamily="18" charset="0"/>
              </a:rPr>
              <a:t>Data Availability: Insufficient or unreliable real-world traffic data could affect the accuracy of the simulation and validation process, impacting the reliability of the results.</a:t>
            </a:r>
          </a:p>
          <a:p>
            <a:pPr lvl="1"/>
            <a:r>
              <a:rPr lang="en-US" sz="1400" i="0" dirty="0">
                <a:latin typeface="Times New Roman" panose="02020603050405020304" pitchFamily="18" charset="0"/>
                <a:cs typeface="Times New Roman" panose="02020603050405020304" pitchFamily="18" charset="0"/>
              </a:rPr>
              <a:t>Integration Challenges: Integrating the simulation with existing V2X systems or urban traffic management infrastructure may encounter compatibility issues, leading to delays or functionality limitations.</a:t>
            </a:r>
          </a:p>
          <a:p>
            <a:pPr lvl="1"/>
            <a:r>
              <a:rPr lang="en-US" sz="1400" i="0" dirty="0">
                <a:latin typeface="Times New Roman" panose="02020603050405020304" pitchFamily="18" charset="0"/>
                <a:cs typeface="Times New Roman" panose="02020603050405020304" pitchFamily="18" charset="0"/>
              </a:rPr>
              <a:t>User Acceptance: User acceptance of the simulation's output and usability may vary, impacting the adoption and effectiveness of the software in real-world applications.</a:t>
            </a:r>
          </a:p>
          <a:p>
            <a:pPr lvl="1"/>
            <a:r>
              <a:rPr lang="en-US" sz="1400" i="0" dirty="0">
                <a:latin typeface="Times New Roman" panose="02020603050405020304" pitchFamily="18" charset="0"/>
                <a:cs typeface="Times New Roman" panose="02020603050405020304" pitchFamily="18" charset="0"/>
              </a:rPr>
              <a:t>Regulatory Compliance: Ensuring compliance with legal and safety regulations governing traffic simulations and V2X systems is critical to avoid legal liabilities and ensure ethical use of the software.</a:t>
            </a:r>
          </a:p>
        </p:txBody>
      </p:sp>
    </p:spTree>
    <p:extLst>
      <p:ext uri="{BB962C8B-B14F-4D97-AF65-F5344CB8AC3E}">
        <p14:creationId xmlns:p14="http://schemas.microsoft.com/office/powerpoint/2010/main" val="2111818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32B00-2BDE-FD18-61D1-75164674AFF9}"/>
              </a:ext>
            </a:extLst>
          </p:cNvPr>
          <p:cNvSpPr>
            <a:spLocks noGrp="1"/>
          </p:cNvSpPr>
          <p:nvPr>
            <p:ph type="title"/>
          </p:nvPr>
        </p:nvSpPr>
        <p:spPr>
          <a:xfrm>
            <a:off x="1371600" y="685800"/>
            <a:ext cx="9601200" cy="838200"/>
          </a:xfrm>
        </p:spPr>
        <p:txBody>
          <a:bodyPr/>
          <a:lstStyle/>
          <a:p>
            <a:pPr algn="ctr"/>
            <a:r>
              <a:rPr lang="en-US" dirty="0"/>
              <a:t>ABSTRACT</a:t>
            </a:r>
          </a:p>
        </p:txBody>
      </p:sp>
      <p:sp>
        <p:nvSpPr>
          <p:cNvPr id="3" name="Content Placeholder 2">
            <a:extLst>
              <a:ext uri="{FF2B5EF4-FFF2-40B4-BE49-F238E27FC236}">
                <a16:creationId xmlns:a16="http://schemas.microsoft.com/office/drawing/2014/main" id="{A5B26B77-43D9-0AD2-ADD9-BB92D073AB92}"/>
              </a:ext>
            </a:extLst>
          </p:cNvPr>
          <p:cNvSpPr>
            <a:spLocks noGrp="1"/>
          </p:cNvSpPr>
          <p:nvPr>
            <p:ph idx="1"/>
          </p:nvPr>
        </p:nvSpPr>
        <p:spPr>
          <a:xfrm>
            <a:off x="1371600" y="1524001"/>
            <a:ext cx="9601200" cy="4343400"/>
          </a:xfrm>
        </p:spPr>
        <p:txBody>
          <a:bodyPr>
            <a:normAutofit lnSpcReduction="10000"/>
          </a:bodyPr>
          <a:lstStyle/>
          <a:p>
            <a:pPr marL="0" indent="0" algn="just">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In the ever-evolving landscape of urban mobility, the amalgamation of autonomous technologies and Vehicle-to-Everything (V2X) communication emerges as a transformative force in refining traffic flow dynamics. This research undertakes a systematic exploration, centring on the development of a robust theoretical model and innovative algorithmic frameworks aimed at autonomous traffic management. The core objective is to create a theoretical foundation that can seamlessly integrate with cutting-edge V2X communication, fostering an environment where vehicles communicate not only with each other but also with the surrounding infrastructure. By harnessing the power of autonomous technologies, the goal is to enhance traffic coordination, reduce congestion, and improve overall road safety. Through meticulous simulation-based analyses, the research assesses the adaptability and performance of the proposed system within dynamic traffic scenarios. This involves considering various factors such as real-time data exchange, predictive analytics, and responsiveness to unforeseen events. The simulations provide a valuable testing ground to validate the effectiveness and efficiency of the theoretical model in real-world applications. Ethical considerations, data privacy intricacies, and broader societal implications are integral components of this study. As we venture into an era where vehicles communicate seamlessly with each other and their surroundings, it is imperative to address ethical and privacy concerns to ensure the responsible and secure implementation of these technologies. This research contributes nuanced insights to the ongoing discourse on intelligent traffic control systems. The findings and strategic recommendations aim to propel the development and implementation of sophisticated traffic management solutions, fostering a safer, more optimized, and ethically sound urban mobility ecosystem. The ultimate aspiration is to pave the way for a future where autonomous technologies and V2X communication collaboratively redefine the dynamics of urban transportation.</a:t>
            </a:r>
          </a:p>
        </p:txBody>
      </p:sp>
    </p:spTree>
    <p:extLst>
      <p:ext uri="{BB962C8B-B14F-4D97-AF65-F5344CB8AC3E}">
        <p14:creationId xmlns:p14="http://schemas.microsoft.com/office/powerpoint/2010/main" val="249470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E807223-DF88-4D6D-970E-08919E5E0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3" name="Rectangle 12">
            <a:extLst>
              <a:ext uri="{FF2B5EF4-FFF2-40B4-BE49-F238E27FC236}">
                <a16:creationId xmlns:a16="http://schemas.microsoft.com/office/drawing/2014/main" id="{C96282C0-351C-48EE-A89D-D662C5DB2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431ABB-1569-6627-240E-060BDA137148}"/>
              </a:ext>
            </a:extLst>
          </p:cNvPr>
          <p:cNvSpPr>
            <a:spLocks noGrp="1"/>
          </p:cNvSpPr>
          <p:nvPr>
            <p:ph type="title"/>
          </p:nvPr>
        </p:nvSpPr>
        <p:spPr>
          <a:xfrm>
            <a:off x="5537129" y="2686050"/>
            <a:ext cx="6176776" cy="1485900"/>
          </a:xfrm>
        </p:spPr>
        <p:txBody>
          <a:bodyPr vert="horz" lIns="91440" tIns="45720" rIns="91440" bIns="45720" rtlCol="0" anchor="t">
            <a:normAutofit/>
          </a:bodyPr>
          <a:lstStyle/>
          <a:p>
            <a:pPr algn="ctr">
              <a:lnSpc>
                <a:spcPct val="89000"/>
              </a:lnSpc>
            </a:pPr>
            <a:r>
              <a:rPr lang="en-US" sz="4400" dirty="0"/>
              <a:t>Plan Of Action(POA)</a:t>
            </a:r>
          </a:p>
        </p:txBody>
      </p:sp>
      <p:pic>
        <p:nvPicPr>
          <p:cNvPr id="6" name="Picture Placeholder 5" descr="A diagram of a software development process&#10;&#10;Description automatically generated">
            <a:extLst>
              <a:ext uri="{FF2B5EF4-FFF2-40B4-BE49-F238E27FC236}">
                <a16:creationId xmlns:a16="http://schemas.microsoft.com/office/drawing/2014/main" id="{40FBB8B7-5E3D-3A57-1943-59C26D782F26}"/>
              </a:ext>
            </a:extLst>
          </p:cNvPr>
          <p:cNvPicPr>
            <a:picLocks noGrp="1" noChangeAspect="1"/>
          </p:cNvPicPr>
          <p:nvPr>
            <p:ph type="pic" idx="1"/>
          </p:nvPr>
        </p:nvPicPr>
        <p:blipFill rotWithShape="1">
          <a:blip r:embed="rId2"/>
          <a:srcRect t="3000" r="-2" b="9579"/>
          <a:stretch/>
        </p:blipFill>
        <p:spPr>
          <a:xfrm>
            <a:off x="-1" y="10"/>
            <a:ext cx="4373546" cy="6857990"/>
          </a:xfrm>
          <a:prstGeom prst="rect">
            <a:avLst/>
          </a:prstGeom>
        </p:spPr>
      </p:pic>
      <p:sp>
        <p:nvSpPr>
          <p:cNvPr id="15" name="Rectangle 14">
            <a:extLst>
              <a:ext uri="{FF2B5EF4-FFF2-40B4-BE49-F238E27FC236}">
                <a16:creationId xmlns:a16="http://schemas.microsoft.com/office/drawing/2014/main" id="{1B35EC73-2F87-44A7-B231-91053659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884752345"/>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E2FDC-197F-2944-9A9D-34389A9D5CC6}"/>
              </a:ext>
            </a:extLst>
          </p:cNvPr>
          <p:cNvSpPr>
            <a:spLocks noGrp="1"/>
          </p:cNvSpPr>
          <p:nvPr>
            <p:ph type="title"/>
          </p:nvPr>
        </p:nvSpPr>
        <p:spPr/>
        <p:txBody>
          <a:bodyPr>
            <a:normAutofit/>
          </a:bodyPr>
          <a:lstStyle/>
          <a:p>
            <a:pPr algn="ctr"/>
            <a:r>
              <a:rPr lang="en-US" dirty="0">
                <a:cs typeface="Times New Roman" panose="02020603050405020304" pitchFamily="18" charset="0"/>
              </a:rPr>
              <a:t>IMPLEMENTATION</a:t>
            </a:r>
          </a:p>
        </p:txBody>
      </p:sp>
      <p:pic>
        <p:nvPicPr>
          <p:cNvPr id="6" name="Content Placeholder 5" descr="A screenshot of a computer&#10;&#10;Description automatically generated">
            <a:extLst>
              <a:ext uri="{FF2B5EF4-FFF2-40B4-BE49-F238E27FC236}">
                <a16:creationId xmlns:a16="http://schemas.microsoft.com/office/drawing/2014/main" id="{443AE7E8-B541-817F-E17C-EE3705D5DA36}"/>
              </a:ext>
            </a:extLst>
          </p:cNvPr>
          <p:cNvPicPr>
            <a:picLocks noGrp="1" noChangeAspect="1"/>
          </p:cNvPicPr>
          <p:nvPr>
            <p:ph idx="1"/>
          </p:nvPr>
        </p:nvPicPr>
        <p:blipFill rotWithShape="1">
          <a:blip r:embed="rId2"/>
          <a:srcRect l="32539" t="23451" r="33068" b="31500"/>
          <a:stretch/>
        </p:blipFill>
        <p:spPr>
          <a:xfrm>
            <a:off x="1371599" y="1428750"/>
            <a:ext cx="3662737" cy="2512041"/>
          </a:xfrm>
        </p:spPr>
      </p:pic>
      <p:pic>
        <p:nvPicPr>
          <p:cNvPr id="8" name="Picture 7" descr="A screenshot of a computer&#10;&#10;Description automatically generated">
            <a:extLst>
              <a:ext uri="{FF2B5EF4-FFF2-40B4-BE49-F238E27FC236}">
                <a16:creationId xmlns:a16="http://schemas.microsoft.com/office/drawing/2014/main" id="{8C2E90FF-B681-EDA5-F713-EB6A6B2A599C}"/>
              </a:ext>
            </a:extLst>
          </p:cNvPr>
          <p:cNvPicPr>
            <a:picLocks noChangeAspect="1"/>
          </p:cNvPicPr>
          <p:nvPr/>
        </p:nvPicPr>
        <p:blipFill rotWithShape="1">
          <a:blip r:embed="rId3"/>
          <a:srcRect l="30701" t="23565" r="30627" b="30620"/>
          <a:stretch/>
        </p:blipFill>
        <p:spPr>
          <a:xfrm>
            <a:off x="7310064" y="1428750"/>
            <a:ext cx="3662736" cy="2506680"/>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2F1C1EF9-836A-88B7-EB2C-2F1FD743592F}"/>
              </a:ext>
            </a:extLst>
          </p:cNvPr>
          <p:cNvPicPr>
            <a:picLocks noChangeAspect="1"/>
          </p:cNvPicPr>
          <p:nvPr/>
        </p:nvPicPr>
        <p:blipFill rotWithShape="1">
          <a:blip r:embed="rId4"/>
          <a:srcRect l="32854" t="22664" r="30256" b="31362"/>
          <a:stretch/>
        </p:blipFill>
        <p:spPr>
          <a:xfrm>
            <a:off x="4264632" y="3935430"/>
            <a:ext cx="3662736" cy="2269303"/>
          </a:xfrm>
          <a:prstGeom prst="rect">
            <a:avLst/>
          </a:prstGeom>
        </p:spPr>
      </p:pic>
    </p:spTree>
    <p:extLst>
      <p:ext uri="{BB962C8B-B14F-4D97-AF65-F5344CB8AC3E}">
        <p14:creationId xmlns:p14="http://schemas.microsoft.com/office/powerpoint/2010/main" val="39007275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3AD454-3B90-8DB8-B335-92E137D764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614B32-665C-2F78-76CB-C516D302FF7B}"/>
              </a:ext>
            </a:extLst>
          </p:cNvPr>
          <p:cNvSpPr>
            <a:spLocks noGrp="1"/>
          </p:cNvSpPr>
          <p:nvPr>
            <p:ph type="title"/>
          </p:nvPr>
        </p:nvSpPr>
        <p:spPr/>
        <p:txBody>
          <a:bodyPr>
            <a:normAutofit/>
          </a:bodyPr>
          <a:lstStyle/>
          <a:p>
            <a:pPr algn="ctr"/>
            <a:r>
              <a:rPr lang="en-US">
                <a:cs typeface="Times New Roman" panose="02020603050405020304" pitchFamily="18" charset="0"/>
              </a:rPr>
              <a:t>IMPLEMENTATION</a:t>
            </a:r>
            <a:endParaRPr lang="en-US" dirty="0">
              <a:cs typeface="Times New Roman" panose="02020603050405020304" pitchFamily="18" charset="0"/>
            </a:endParaRPr>
          </a:p>
        </p:txBody>
      </p:sp>
      <p:pic>
        <p:nvPicPr>
          <p:cNvPr id="7" name="Content Placeholder 6" descr="A screenshot of a computer&#10;&#10;Description automatically generated">
            <a:extLst>
              <a:ext uri="{FF2B5EF4-FFF2-40B4-BE49-F238E27FC236}">
                <a16:creationId xmlns:a16="http://schemas.microsoft.com/office/drawing/2014/main" id="{3646657F-9753-41A9-A066-79C1F21CDEAA}"/>
              </a:ext>
            </a:extLst>
          </p:cNvPr>
          <p:cNvPicPr>
            <a:picLocks noGrp="1" noChangeAspect="1"/>
          </p:cNvPicPr>
          <p:nvPr>
            <p:ph idx="1"/>
          </p:nvPr>
        </p:nvPicPr>
        <p:blipFill>
          <a:blip r:embed="rId2"/>
          <a:stretch>
            <a:fillRect/>
          </a:stretch>
        </p:blipFill>
        <p:spPr>
          <a:xfrm>
            <a:off x="1371599" y="1426289"/>
            <a:ext cx="9601199" cy="5077253"/>
          </a:xfrm>
        </p:spPr>
      </p:pic>
    </p:spTree>
    <p:extLst>
      <p:ext uri="{BB962C8B-B14F-4D97-AF65-F5344CB8AC3E}">
        <p14:creationId xmlns:p14="http://schemas.microsoft.com/office/powerpoint/2010/main" val="11469781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3AD454-3B90-8DB8-B335-92E137D764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614B32-665C-2F78-76CB-C516D302FF7B}"/>
              </a:ext>
            </a:extLst>
          </p:cNvPr>
          <p:cNvSpPr>
            <a:spLocks noGrp="1"/>
          </p:cNvSpPr>
          <p:nvPr>
            <p:ph type="title"/>
          </p:nvPr>
        </p:nvSpPr>
        <p:spPr/>
        <p:txBody>
          <a:bodyPr>
            <a:normAutofit/>
          </a:bodyPr>
          <a:lstStyle/>
          <a:p>
            <a:pPr algn="ctr"/>
            <a:r>
              <a:rPr lang="en-US">
                <a:cs typeface="Times New Roman" panose="02020603050405020304" pitchFamily="18" charset="0"/>
              </a:rPr>
              <a:t>IMPLEMENTATION</a:t>
            </a:r>
            <a:endParaRPr lang="en-US" dirty="0">
              <a:cs typeface="Times New Roman" panose="02020603050405020304" pitchFamily="18" charset="0"/>
            </a:endParaRPr>
          </a:p>
        </p:txBody>
      </p:sp>
      <p:pic>
        <p:nvPicPr>
          <p:cNvPr id="6" name="Content Placeholder 5" descr="A screenshot of a computer&#10;&#10;Description automatically generated">
            <a:extLst>
              <a:ext uri="{FF2B5EF4-FFF2-40B4-BE49-F238E27FC236}">
                <a16:creationId xmlns:a16="http://schemas.microsoft.com/office/drawing/2014/main" id="{5581AD66-E9BF-2A26-DBC4-E6905DFC4950}"/>
              </a:ext>
            </a:extLst>
          </p:cNvPr>
          <p:cNvPicPr>
            <a:picLocks noGrp="1" noChangeAspect="1"/>
          </p:cNvPicPr>
          <p:nvPr>
            <p:ph idx="1"/>
          </p:nvPr>
        </p:nvPicPr>
        <p:blipFill>
          <a:blip r:embed="rId2"/>
          <a:stretch>
            <a:fillRect/>
          </a:stretch>
        </p:blipFill>
        <p:spPr>
          <a:xfrm>
            <a:off x="1371599" y="1426866"/>
            <a:ext cx="9601199" cy="4745334"/>
          </a:xfrm>
          <a:prstGeom prst="rect">
            <a:avLst/>
          </a:prstGeom>
        </p:spPr>
      </p:pic>
    </p:spTree>
    <p:extLst>
      <p:ext uri="{BB962C8B-B14F-4D97-AF65-F5344CB8AC3E}">
        <p14:creationId xmlns:p14="http://schemas.microsoft.com/office/powerpoint/2010/main" val="1024607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3BA11-A906-2921-9BA5-26A3539297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DDC679-0523-B8EA-CEED-7549E12B10ED}"/>
              </a:ext>
            </a:extLst>
          </p:cNvPr>
          <p:cNvSpPr>
            <a:spLocks noGrp="1"/>
          </p:cNvSpPr>
          <p:nvPr>
            <p:ph type="title"/>
          </p:nvPr>
        </p:nvSpPr>
        <p:spPr/>
        <p:txBody>
          <a:bodyPr>
            <a:normAutofit/>
          </a:bodyPr>
          <a:lstStyle/>
          <a:p>
            <a:pPr algn="ctr"/>
            <a:r>
              <a:rPr lang="en-US" dirty="0">
                <a:cs typeface="Times New Roman" panose="02020603050405020304" pitchFamily="18" charset="0"/>
              </a:rPr>
              <a:t>RESULT ANALYSIS</a:t>
            </a:r>
          </a:p>
        </p:txBody>
      </p:sp>
      <p:pic>
        <p:nvPicPr>
          <p:cNvPr id="5" name="Content Placeholder 4" descr="A graph with a green line&#10;&#10;Description automatically generated">
            <a:extLst>
              <a:ext uri="{FF2B5EF4-FFF2-40B4-BE49-F238E27FC236}">
                <a16:creationId xmlns:a16="http://schemas.microsoft.com/office/drawing/2014/main" id="{FC3D7FD0-5E10-970B-C017-958EE7F44183}"/>
              </a:ext>
            </a:extLst>
          </p:cNvPr>
          <p:cNvPicPr>
            <a:picLocks noGrp="1" noChangeAspect="1"/>
          </p:cNvPicPr>
          <p:nvPr>
            <p:ph idx="1"/>
          </p:nvPr>
        </p:nvPicPr>
        <p:blipFill rotWithShape="1">
          <a:blip r:embed="rId2"/>
          <a:srcRect l="-2" t="7332" r="-317" b="1612"/>
          <a:stretch/>
        </p:blipFill>
        <p:spPr bwMode="auto">
          <a:xfrm>
            <a:off x="1371600" y="2171700"/>
            <a:ext cx="9601200" cy="40005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570535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3BA11-A906-2921-9BA5-26A3539297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DDC679-0523-B8EA-CEED-7549E12B10ED}"/>
              </a:ext>
            </a:extLst>
          </p:cNvPr>
          <p:cNvSpPr>
            <a:spLocks noGrp="1"/>
          </p:cNvSpPr>
          <p:nvPr>
            <p:ph type="title"/>
          </p:nvPr>
        </p:nvSpPr>
        <p:spPr/>
        <p:txBody>
          <a:bodyPr>
            <a:normAutofit/>
          </a:bodyPr>
          <a:lstStyle/>
          <a:p>
            <a:pPr algn="ctr"/>
            <a:r>
              <a:rPr lang="en-US" dirty="0">
                <a:cs typeface="Times New Roman" panose="02020603050405020304" pitchFamily="18" charset="0"/>
              </a:rPr>
              <a:t>RESULT ANALYSIS</a:t>
            </a:r>
          </a:p>
        </p:txBody>
      </p:sp>
      <p:pic>
        <p:nvPicPr>
          <p:cNvPr id="5" name="Content Placeholder 4" descr="A graph with a line and numbers&#10;&#10;Description automatically generated">
            <a:extLst>
              <a:ext uri="{FF2B5EF4-FFF2-40B4-BE49-F238E27FC236}">
                <a16:creationId xmlns:a16="http://schemas.microsoft.com/office/drawing/2014/main" id="{D003A71B-E9B8-AB1A-3516-E15CC2F045EE}"/>
              </a:ext>
            </a:extLst>
          </p:cNvPr>
          <p:cNvPicPr>
            <a:picLocks noGrp="1" noChangeAspect="1"/>
          </p:cNvPicPr>
          <p:nvPr>
            <p:ph idx="1"/>
          </p:nvPr>
        </p:nvPicPr>
        <p:blipFill rotWithShape="1">
          <a:blip r:embed="rId2"/>
          <a:srcRect t="5556" b="9849"/>
          <a:stretch/>
        </p:blipFill>
        <p:spPr bwMode="auto">
          <a:xfrm>
            <a:off x="1371600" y="2171700"/>
            <a:ext cx="9601200" cy="40005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470736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3BA11-A906-2921-9BA5-26A3539297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DDC679-0523-B8EA-CEED-7549E12B10ED}"/>
              </a:ext>
            </a:extLst>
          </p:cNvPr>
          <p:cNvSpPr>
            <a:spLocks noGrp="1"/>
          </p:cNvSpPr>
          <p:nvPr>
            <p:ph type="title"/>
          </p:nvPr>
        </p:nvSpPr>
        <p:spPr/>
        <p:txBody>
          <a:bodyPr>
            <a:normAutofit/>
          </a:bodyPr>
          <a:lstStyle/>
          <a:p>
            <a:pPr algn="ctr"/>
            <a:r>
              <a:rPr lang="en-US" dirty="0">
                <a:cs typeface="Times New Roman" panose="02020603050405020304" pitchFamily="18" charset="0"/>
              </a:rPr>
              <a:t>RESULT ANALYSIS</a:t>
            </a:r>
          </a:p>
        </p:txBody>
      </p:sp>
      <p:pic>
        <p:nvPicPr>
          <p:cNvPr id="7" name="Content Placeholder 6" descr="A graph with a line going up&#10;&#10;Description automatically generated">
            <a:extLst>
              <a:ext uri="{FF2B5EF4-FFF2-40B4-BE49-F238E27FC236}">
                <a16:creationId xmlns:a16="http://schemas.microsoft.com/office/drawing/2014/main" id="{13C026C9-464F-D0D4-679D-08F5DED2925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22" t="6748" r="71" b="2180"/>
          <a:stretch/>
        </p:blipFill>
        <p:spPr bwMode="auto">
          <a:xfrm>
            <a:off x="1626744" y="1627833"/>
            <a:ext cx="9346056" cy="454436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282498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3BA11-A906-2921-9BA5-26A3539297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DDC679-0523-B8EA-CEED-7549E12B10ED}"/>
              </a:ext>
            </a:extLst>
          </p:cNvPr>
          <p:cNvSpPr>
            <a:spLocks noGrp="1"/>
          </p:cNvSpPr>
          <p:nvPr>
            <p:ph type="title"/>
          </p:nvPr>
        </p:nvSpPr>
        <p:spPr/>
        <p:txBody>
          <a:bodyPr>
            <a:normAutofit/>
          </a:bodyPr>
          <a:lstStyle/>
          <a:p>
            <a:pPr algn="ctr"/>
            <a:r>
              <a:rPr lang="en-US" dirty="0">
                <a:cs typeface="Times New Roman" panose="02020603050405020304" pitchFamily="18" charset="0"/>
              </a:rPr>
              <a:t>RESULT ANALYSIS</a:t>
            </a:r>
          </a:p>
        </p:txBody>
      </p:sp>
      <p:sp>
        <p:nvSpPr>
          <p:cNvPr id="4" name="Content Placeholder 3">
            <a:extLst>
              <a:ext uri="{FF2B5EF4-FFF2-40B4-BE49-F238E27FC236}">
                <a16:creationId xmlns:a16="http://schemas.microsoft.com/office/drawing/2014/main" id="{4D8DFD89-6584-9D14-BC55-42E00DBFD9DF}"/>
              </a:ext>
            </a:extLst>
          </p:cNvPr>
          <p:cNvSpPr>
            <a:spLocks noGrp="1"/>
          </p:cNvSpPr>
          <p:nvPr>
            <p:ph idx="1"/>
          </p:nvPr>
        </p:nvSpPr>
        <p:spPr/>
        <p:txBody>
          <a:bodyPr/>
          <a:lstStyle/>
          <a:p>
            <a:endParaRPr lang="en-US"/>
          </a:p>
        </p:txBody>
      </p:sp>
      <p:pic>
        <p:nvPicPr>
          <p:cNvPr id="5" name="Picture 4" descr="A graph with a line&#10;&#10;Description automatically generated">
            <a:extLst>
              <a:ext uri="{FF2B5EF4-FFF2-40B4-BE49-F238E27FC236}">
                <a16:creationId xmlns:a16="http://schemas.microsoft.com/office/drawing/2014/main" id="{06336BC2-8A01-EBE3-48D2-E47232B4B675}"/>
              </a:ext>
            </a:extLst>
          </p:cNvPr>
          <p:cNvPicPr>
            <a:picLocks noChangeAspect="1"/>
          </p:cNvPicPr>
          <p:nvPr/>
        </p:nvPicPr>
        <p:blipFill rotWithShape="1">
          <a:blip r:embed="rId2"/>
          <a:srcRect l="-34" t="3121" r="-34" b="444"/>
          <a:stretch/>
        </p:blipFill>
        <p:spPr bwMode="auto">
          <a:xfrm>
            <a:off x="1371601" y="2271395"/>
            <a:ext cx="9601200" cy="35814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601300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32B00-2BDE-FD18-61D1-75164674AFF9}"/>
              </a:ext>
            </a:extLst>
          </p:cNvPr>
          <p:cNvSpPr>
            <a:spLocks noGrp="1"/>
          </p:cNvSpPr>
          <p:nvPr>
            <p:ph type="title"/>
          </p:nvPr>
        </p:nvSpPr>
        <p:spPr>
          <a:xfrm>
            <a:off x="1371600" y="685800"/>
            <a:ext cx="9601200" cy="838200"/>
          </a:xfrm>
        </p:spPr>
        <p:txBody>
          <a:bodyPr/>
          <a:lstStyle/>
          <a:p>
            <a:pPr algn="ctr"/>
            <a:r>
              <a:rPr lang="en-US" dirty="0"/>
              <a:t>REFERENCE</a:t>
            </a:r>
          </a:p>
        </p:txBody>
      </p:sp>
      <p:sp>
        <p:nvSpPr>
          <p:cNvPr id="3" name="Content Placeholder 2">
            <a:extLst>
              <a:ext uri="{FF2B5EF4-FFF2-40B4-BE49-F238E27FC236}">
                <a16:creationId xmlns:a16="http://schemas.microsoft.com/office/drawing/2014/main" id="{A5B26B77-43D9-0AD2-ADD9-BB92D073AB92}"/>
              </a:ext>
            </a:extLst>
          </p:cNvPr>
          <p:cNvSpPr>
            <a:spLocks noGrp="1"/>
          </p:cNvSpPr>
          <p:nvPr>
            <p:ph idx="1"/>
          </p:nvPr>
        </p:nvSpPr>
        <p:spPr>
          <a:xfrm>
            <a:off x="1371600" y="1524001"/>
            <a:ext cx="9601200" cy="4343400"/>
          </a:xfrm>
        </p:spPr>
        <p:txBody>
          <a:bodyPr>
            <a:normAutofit/>
          </a:bodyPr>
          <a:lstStyle/>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[1] J. Guo, R. You and L. Huang, Mixed Vertical-and-Horizontal-Text Traffic Sign Detection and Recognition for Street-Level Scene, in IEEE Access, vol. 8, pp. 69413-69425, 2020, </a:t>
            </a:r>
            <a:r>
              <a:rPr lang="en-IN" sz="1600" b="0" i="0" u="none" strike="noStrike" dirty="0">
                <a:solidFill>
                  <a:schemeClr val="tx1"/>
                </a:solidFill>
                <a:effectLst/>
                <a:latin typeface="Times New Roman" panose="02020603050405020304" pitchFamily="18" charset="0"/>
                <a:cs typeface="Times New Roman" panose="02020603050405020304" pitchFamily="18" charset="0"/>
                <a:hlinkClick r:id="rId2"/>
              </a:rPr>
              <a:t>https://</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hlinkClick r:id="rId2"/>
              </a:rPr>
              <a:t>doi</a:t>
            </a:r>
            <a:r>
              <a:rPr lang="en-IN" sz="1600" b="0" i="0" u="none" strike="noStrike" dirty="0">
                <a:solidFill>
                  <a:schemeClr val="tx1"/>
                </a:solidFill>
                <a:effectLst/>
                <a:latin typeface="Times New Roman" panose="02020603050405020304" pitchFamily="18" charset="0"/>
                <a:cs typeface="Times New Roman" panose="02020603050405020304" pitchFamily="18" charset="0"/>
                <a:hlinkClick r:id="rId2"/>
              </a:rPr>
              <a:t>: 10.1109/ACCESS.2020.2986500</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a:t>
            </a:r>
          </a:p>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[2] Haiyang Yu, Rui Jiang,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Zhengbing</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He,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Zuduo</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Zheng, Li Li,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Runkun</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Liu,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Xiqun</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Chen, Automated vehicle-involved traffic flow studies: A survey of assumptions, models, speculations, and perspectives, Transportation Research Part C: Emerging Technologies, Volume 127, 2021, 103101, ISSN 0968-090X, </a:t>
            </a:r>
            <a:r>
              <a:rPr lang="en-IN" sz="1600" b="0" i="0" u="none" strike="noStrike" dirty="0">
                <a:solidFill>
                  <a:schemeClr val="tx1"/>
                </a:solidFill>
                <a:effectLst/>
                <a:latin typeface="Times New Roman" panose="02020603050405020304" pitchFamily="18" charset="0"/>
                <a:cs typeface="Times New Roman" panose="02020603050405020304" pitchFamily="18" charset="0"/>
                <a:hlinkClick r:id="rId3"/>
              </a:rPr>
              <a:t>https://</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hlinkClick r:id="rId3"/>
              </a:rPr>
              <a:t>doi.org</a:t>
            </a:r>
            <a:r>
              <a:rPr lang="en-IN" sz="1600" b="0" i="0" u="none" strike="noStrike" dirty="0">
                <a:solidFill>
                  <a:schemeClr val="tx1"/>
                </a:solidFill>
                <a:effectLst/>
                <a:latin typeface="Times New Roman" panose="02020603050405020304" pitchFamily="18" charset="0"/>
                <a:cs typeface="Times New Roman" panose="02020603050405020304" pitchFamily="18" charset="0"/>
                <a:hlinkClick r:id="rId3"/>
              </a:rPr>
              <a:t>/10.1016/j.trc.2021.103101</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a:t>
            </a:r>
          </a:p>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[3</a:t>
            </a:r>
            <a:r>
              <a:rPr lang="en-IN" sz="1600" dirty="0">
                <a:solidFill>
                  <a:schemeClr val="tx1"/>
                </a:solidFill>
                <a:latin typeface="Times New Roman" panose="02020603050405020304" pitchFamily="18" charset="0"/>
                <a:cs typeface="Times New Roman" panose="02020603050405020304" pitchFamily="18" charset="0"/>
              </a:rPr>
              <a:t>] </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Jung C, Lee D, Lee S, Shim DH. V2X-Communication-Aided Autonomous Driving: System Design and Experimental Validation. </a:t>
            </a:r>
            <a:r>
              <a:rPr lang="en-IN" sz="1600" b="0" i="1" u="none" strike="noStrike" dirty="0">
                <a:solidFill>
                  <a:srgbClr val="222222"/>
                </a:solidFill>
                <a:effectLst/>
                <a:latin typeface="Times New Roman" panose="02020603050405020304" pitchFamily="18" charset="0"/>
                <a:cs typeface="Times New Roman" panose="02020603050405020304" pitchFamily="18" charset="0"/>
              </a:rPr>
              <a:t>Sensors</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2020; 20(10):2903. </a:t>
            </a:r>
            <a:r>
              <a:rPr lang="en-IN" sz="1600" b="0" i="0" u="none" strike="noStrike" dirty="0">
                <a:solidFill>
                  <a:srgbClr val="222222"/>
                </a:solidFill>
                <a:effectLst/>
                <a:latin typeface="Times New Roman" panose="02020603050405020304" pitchFamily="18" charset="0"/>
                <a:cs typeface="Times New Roman" panose="02020603050405020304" pitchFamily="18" charset="0"/>
                <a:hlinkClick r:id="rId4"/>
              </a:rPr>
              <a:t>https://doi.org/10.3390/s20102903</a:t>
            </a:r>
            <a:r>
              <a:rPr lang="en-IN" sz="1600" dirty="0">
                <a:solidFill>
                  <a:schemeClr val="tx1"/>
                </a:solidFill>
                <a:latin typeface="Times New Roman" panose="02020603050405020304" pitchFamily="18" charset="0"/>
                <a:cs typeface="Times New Roman" panose="02020603050405020304" pitchFamily="18" charset="0"/>
              </a:rPr>
              <a:t>.</a:t>
            </a:r>
          </a:p>
          <a:p>
            <a:pPr marL="0" indent="0" algn="just">
              <a:lnSpc>
                <a:spcPct val="100000"/>
              </a:lnSpc>
              <a:buNone/>
            </a:pPr>
            <a:r>
              <a:rPr lang="en-IN" sz="1600" dirty="0">
                <a:solidFill>
                  <a:schemeClr val="tx1"/>
                </a:solidFill>
                <a:latin typeface="Times New Roman" panose="02020603050405020304" pitchFamily="18" charset="0"/>
                <a:cs typeface="Times New Roman" panose="02020603050405020304" pitchFamily="18" charset="0"/>
              </a:rPr>
              <a:t>[4] </a:t>
            </a:r>
            <a:r>
              <a:rPr lang="en-IN" sz="1600" b="0" u="none" strike="noStrike" dirty="0" err="1">
                <a:solidFill>
                  <a:srgbClr val="2A2A2A"/>
                </a:solidFill>
                <a:effectLst/>
                <a:latin typeface="Times New Roman" panose="02020603050405020304" pitchFamily="18" charset="0"/>
                <a:cs typeface="Times New Roman" panose="02020603050405020304" pitchFamily="18" charset="0"/>
              </a:rPr>
              <a:t>Xun</a:t>
            </a:r>
            <a:r>
              <a:rPr lang="en-IN" sz="1600" b="0" u="none" strike="noStrike" dirty="0">
                <a:solidFill>
                  <a:srgbClr val="2A2A2A"/>
                </a:solidFill>
                <a:effectLst/>
                <a:latin typeface="Times New Roman" panose="02020603050405020304" pitchFamily="18" charset="0"/>
                <a:cs typeface="Times New Roman" panose="02020603050405020304" pitchFamily="18" charset="0"/>
              </a:rPr>
              <a:t> Yang, </a:t>
            </a:r>
            <a:r>
              <a:rPr lang="en-IN" sz="1600" b="0" u="none" strike="noStrike" dirty="0" err="1">
                <a:solidFill>
                  <a:srgbClr val="2A2A2A"/>
                </a:solidFill>
                <a:effectLst/>
                <a:latin typeface="Times New Roman" panose="02020603050405020304" pitchFamily="18" charset="0"/>
                <a:cs typeface="Times New Roman" panose="02020603050405020304" pitchFamily="18" charset="0"/>
              </a:rPr>
              <a:t>Yunyang</a:t>
            </a:r>
            <a:r>
              <a:rPr lang="en-IN" sz="1600" b="0" u="none" strike="noStrike" dirty="0">
                <a:solidFill>
                  <a:srgbClr val="2A2A2A"/>
                </a:solidFill>
                <a:effectLst/>
                <a:latin typeface="Times New Roman" panose="02020603050405020304" pitchFamily="18" charset="0"/>
                <a:cs typeface="Times New Roman" panose="02020603050405020304" pitchFamily="18" charset="0"/>
              </a:rPr>
              <a:t> Shi, </a:t>
            </a:r>
            <a:r>
              <a:rPr lang="en-IN" sz="1600" b="0" u="none" strike="noStrike" dirty="0" err="1">
                <a:solidFill>
                  <a:srgbClr val="2A2A2A"/>
                </a:solidFill>
                <a:effectLst/>
                <a:latin typeface="Times New Roman" panose="02020603050405020304" pitchFamily="18" charset="0"/>
                <a:cs typeface="Times New Roman" panose="02020603050405020304" pitchFamily="18" charset="0"/>
              </a:rPr>
              <a:t>Jiping</a:t>
            </a:r>
            <a:r>
              <a:rPr lang="en-IN" sz="1600" b="0" u="none" strike="noStrike" dirty="0">
                <a:solidFill>
                  <a:srgbClr val="2A2A2A"/>
                </a:solidFill>
                <a:effectLst/>
                <a:latin typeface="Times New Roman" panose="02020603050405020304" pitchFamily="18" charset="0"/>
                <a:cs typeface="Times New Roman" panose="02020603050405020304" pitchFamily="18" charset="0"/>
              </a:rPr>
              <a:t> Xing, </a:t>
            </a:r>
            <a:r>
              <a:rPr lang="en-IN" sz="1600" b="0" u="none" strike="noStrike" dirty="0" err="1">
                <a:solidFill>
                  <a:srgbClr val="2A2A2A"/>
                </a:solidFill>
                <a:effectLst/>
                <a:latin typeface="Times New Roman" panose="02020603050405020304" pitchFamily="18" charset="0"/>
                <a:cs typeface="Times New Roman" panose="02020603050405020304" pitchFamily="18" charset="0"/>
              </a:rPr>
              <a:t>Zhiyuan</a:t>
            </a:r>
            <a:r>
              <a:rPr lang="en-IN" sz="1600" b="0" u="none" strike="noStrike" dirty="0">
                <a:solidFill>
                  <a:srgbClr val="2A2A2A"/>
                </a:solidFill>
                <a:effectLst/>
                <a:latin typeface="Times New Roman" panose="02020603050405020304" pitchFamily="18" charset="0"/>
                <a:cs typeface="Times New Roman" panose="02020603050405020304" pitchFamily="18" charset="0"/>
              </a:rPr>
              <a:t> Liu, Autonomous driving under V2X environment: state-of-the-art survey and challenges, Intelligent Transportation Infrastructure, Volume 1, 2022, liac020, </a:t>
            </a:r>
            <a:r>
              <a:rPr lang="en-IN" sz="1600" b="0" u="none" strike="noStrike" dirty="0">
                <a:solidFill>
                  <a:srgbClr val="006FB7"/>
                </a:solidFill>
                <a:effectLst/>
                <a:latin typeface="Times New Roman" panose="02020603050405020304" pitchFamily="18" charset="0"/>
                <a:cs typeface="Times New Roman" panose="02020603050405020304" pitchFamily="18" charset="0"/>
                <a:hlinkClick r:id="rId5"/>
              </a:rPr>
              <a:t>https://doi.org/10.1093/iti/liac020</a:t>
            </a:r>
            <a:r>
              <a:rPr lang="en-IN" sz="1600" b="0" u="none" strike="noStrike" dirty="0">
                <a:solidFill>
                  <a:srgbClr val="006FB7"/>
                </a:solidFill>
                <a:effectLst/>
                <a:latin typeface="Times New Roman" panose="02020603050405020304" pitchFamily="18" charset="0"/>
                <a:cs typeface="Times New Roman" panose="02020603050405020304" pitchFamily="18" charset="0"/>
              </a:rPr>
              <a:t>.</a:t>
            </a:r>
            <a:endParaRPr lang="en-IN" sz="1600" dirty="0">
              <a:solidFill>
                <a:schemeClr val="tx1"/>
              </a:solidFill>
              <a:latin typeface="Times New Roman" panose="02020603050405020304" pitchFamily="18" charset="0"/>
              <a:cs typeface="Times New Roman" panose="02020603050405020304" pitchFamily="18" charset="0"/>
            </a:endParaRPr>
          </a:p>
          <a:p>
            <a:pPr marL="0" indent="0" algn="just">
              <a:lnSpc>
                <a:spcPct val="100000"/>
              </a:lnSpc>
              <a:buNone/>
            </a:pP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65758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32B00-2BDE-FD18-61D1-75164674AFF9}"/>
              </a:ext>
            </a:extLst>
          </p:cNvPr>
          <p:cNvSpPr>
            <a:spLocks noGrp="1"/>
          </p:cNvSpPr>
          <p:nvPr>
            <p:ph type="title"/>
          </p:nvPr>
        </p:nvSpPr>
        <p:spPr>
          <a:xfrm>
            <a:off x="1371600" y="685800"/>
            <a:ext cx="9601200" cy="838200"/>
          </a:xfrm>
        </p:spPr>
        <p:txBody>
          <a:bodyPr/>
          <a:lstStyle/>
          <a:p>
            <a:pPr algn="ctr"/>
            <a:r>
              <a:rPr lang="en-US" dirty="0"/>
              <a:t>REFERENCE</a:t>
            </a:r>
          </a:p>
        </p:txBody>
      </p:sp>
      <p:sp>
        <p:nvSpPr>
          <p:cNvPr id="3" name="Content Placeholder 2">
            <a:extLst>
              <a:ext uri="{FF2B5EF4-FFF2-40B4-BE49-F238E27FC236}">
                <a16:creationId xmlns:a16="http://schemas.microsoft.com/office/drawing/2014/main" id="{A5B26B77-43D9-0AD2-ADD9-BB92D073AB92}"/>
              </a:ext>
            </a:extLst>
          </p:cNvPr>
          <p:cNvSpPr>
            <a:spLocks noGrp="1"/>
          </p:cNvSpPr>
          <p:nvPr>
            <p:ph idx="1"/>
          </p:nvPr>
        </p:nvSpPr>
        <p:spPr>
          <a:xfrm>
            <a:off x="1371600" y="1524001"/>
            <a:ext cx="9601200" cy="4343400"/>
          </a:xfrm>
        </p:spPr>
        <p:txBody>
          <a:bodyPr>
            <a:normAutofit/>
          </a:bodyPr>
          <a:lstStyle/>
          <a:p>
            <a:pPr marL="0" indent="0" algn="just">
              <a:lnSpc>
                <a:spcPct val="100000"/>
              </a:lnSpc>
              <a:buNone/>
            </a:pP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[5]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Xiaoyun</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Xie</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Yahya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Dorostkar</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Navaei</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Sajad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Einy</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"A Clustering-Based Routing Protocol Using Path Pattern Discovery Method to Minimize Delay in VANET", </a:t>
            </a:r>
            <a:r>
              <a:rPr lang="en-IN" sz="1600" b="0" i="1" u="none" strike="noStrike" dirty="0">
                <a:solidFill>
                  <a:srgbClr val="000000"/>
                </a:solidFill>
                <a:effectLst/>
                <a:latin typeface="Times New Roman" panose="02020603050405020304" pitchFamily="18" charset="0"/>
                <a:cs typeface="Times New Roman" panose="02020603050405020304" pitchFamily="18" charset="0"/>
              </a:rPr>
              <a:t>Wireless Communications and Mobile Computing</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vol. 2023, Article ID 3776815, 18 pages, 2023. </a:t>
            </a:r>
            <a:r>
              <a:rPr lang="en-IN" sz="1600" b="0" i="0" u="none" strike="noStrike" dirty="0">
                <a:solidFill>
                  <a:srgbClr val="000000"/>
                </a:solidFill>
                <a:effectLst/>
                <a:latin typeface="Times New Roman" panose="02020603050405020304" pitchFamily="18" charset="0"/>
                <a:cs typeface="Times New Roman" panose="02020603050405020304" pitchFamily="18" charset="0"/>
                <a:hlinkClick r:id="rId2"/>
              </a:rPr>
              <a:t>https://doi.org/10.1155/2023/3776815</a:t>
            </a:r>
            <a:r>
              <a:rPr lang="en-IN" sz="1600" b="0" i="0" u="none" strike="noStrike" dirty="0">
                <a:solidFill>
                  <a:schemeClr val="tx1"/>
                </a:solidFill>
                <a:effectLst/>
                <a:latin typeface="Times New Roman" panose="02020603050405020304" pitchFamily="18" charset="0"/>
                <a:cs typeface="Times New Roman" panose="02020603050405020304" pitchFamily="18" charset="0"/>
                <a:hlinkClick r:id="rId2"/>
              </a:rPr>
              <a:t> </a:t>
            </a: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a:p>
            <a:pPr marL="0" indent="0" algn="just">
              <a:lnSpc>
                <a:spcPct val="100000"/>
              </a:lnSpc>
              <a:buNone/>
            </a:pPr>
            <a:r>
              <a:rPr lang="en-IN" sz="1600" dirty="0">
                <a:solidFill>
                  <a:schemeClr val="tx1"/>
                </a:solidFill>
                <a:latin typeface="Times New Roman" panose="02020603050405020304" pitchFamily="18" charset="0"/>
                <a:cs typeface="Times New Roman" panose="02020603050405020304" pitchFamily="18" charset="0"/>
              </a:rPr>
              <a:t>[6] </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Anh Tuan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Giang</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Hoang Tung Tran,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Huu</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Ton Le,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Nhat</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Quang Doan, Minh Huong Nguyen, "Jamming Attack in Vehicular Networks: Adaptively Probabilistic Channel Surfing Scheme", </a:t>
            </a:r>
            <a:r>
              <a:rPr lang="en-IN" sz="1600" b="0" i="1" u="none" strike="noStrike" dirty="0">
                <a:solidFill>
                  <a:srgbClr val="000000"/>
                </a:solidFill>
                <a:effectLst/>
                <a:latin typeface="Times New Roman" panose="02020603050405020304" pitchFamily="18" charset="0"/>
                <a:cs typeface="Times New Roman" panose="02020603050405020304" pitchFamily="18" charset="0"/>
              </a:rPr>
              <a:t>Wireless Communications and Mobile Computing</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vol. 2022, Article ID 3884761, 8 pages, 2022. </a:t>
            </a:r>
            <a:r>
              <a:rPr lang="en-IN" sz="1600" b="0" i="0" u="none" strike="noStrike" dirty="0">
                <a:solidFill>
                  <a:srgbClr val="000000"/>
                </a:solidFill>
                <a:effectLst/>
                <a:latin typeface="Times New Roman" panose="02020603050405020304" pitchFamily="18" charset="0"/>
                <a:cs typeface="Times New Roman" panose="02020603050405020304" pitchFamily="18" charset="0"/>
                <a:hlinkClick r:id="rId3"/>
              </a:rPr>
              <a:t>https://doi.org/10.1155/2022/3884761</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p>
            <a:pPr marL="0" indent="0" algn="just">
              <a:lnSpc>
                <a:spcPct val="100000"/>
              </a:lnSpc>
              <a:buNone/>
            </a:pPr>
            <a:r>
              <a:rPr lang="en-IN" sz="1600" dirty="0">
                <a:solidFill>
                  <a:srgbClr val="000000"/>
                </a:solidFill>
                <a:latin typeface="Times New Roman" panose="02020603050405020304" pitchFamily="18" charset="0"/>
                <a:cs typeface="Times New Roman" panose="02020603050405020304" pitchFamily="18" charset="0"/>
              </a:rPr>
              <a:t>[7] Anh Tuan </a:t>
            </a:r>
            <a:r>
              <a:rPr lang="en-IN" sz="1600" dirty="0" err="1">
                <a:solidFill>
                  <a:srgbClr val="000000"/>
                </a:solidFill>
                <a:latin typeface="Times New Roman" panose="02020603050405020304" pitchFamily="18" charset="0"/>
                <a:cs typeface="Times New Roman" panose="02020603050405020304" pitchFamily="18" charset="0"/>
              </a:rPr>
              <a:t>Giang</a:t>
            </a:r>
            <a:r>
              <a:rPr lang="en-IN" sz="1600" dirty="0">
                <a:solidFill>
                  <a:srgbClr val="000000"/>
                </a:solidFill>
                <a:latin typeface="Times New Roman" panose="02020603050405020304" pitchFamily="18" charset="0"/>
                <a:cs typeface="Times New Roman" panose="02020603050405020304" pitchFamily="18" charset="0"/>
              </a:rPr>
              <a:t>, Hoang Tung Tran </a:t>
            </a:r>
            <a:r>
              <a:rPr lang="en-IN" sz="1600" dirty="0" err="1">
                <a:solidFill>
                  <a:srgbClr val="000000"/>
                </a:solidFill>
                <a:latin typeface="Times New Roman" panose="02020603050405020304" pitchFamily="18" charset="0"/>
                <a:cs typeface="Times New Roman" panose="02020603050405020304" pitchFamily="18" charset="0"/>
              </a:rPr>
              <a:t>Huu</a:t>
            </a:r>
            <a:r>
              <a:rPr lang="en-IN" sz="1600" dirty="0">
                <a:solidFill>
                  <a:srgbClr val="000000"/>
                </a:solidFill>
                <a:latin typeface="Times New Roman" panose="02020603050405020304" pitchFamily="18" charset="0"/>
                <a:cs typeface="Times New Roman" panose="02020603050405020304" pitchFamily="18" charset="0"/>
              </a:rPr>
              <a:t> Ton </a:t>
            </a:r>
            <a:r>
              <a:rPr lang="en-IN" sz="1600" dirty="0" err="1">
                <a:solidFill>
                  <a:srgbClr val="000000"/>
                </a:solidFill>
                <a:latin typeface="Times New Roman" panose="02020603050405020304" pitchFamily="18" charset="0"/>
                <a:cs typeface="Times New Roman" panose="02020603050405020304" pitchFamily="18" charset="0"/>
              </a:rPr>
              <a:t>LeNhat</a:t>
            </a:r>
            <a:r>
              <a:rPr lang="en-IN" sz="1600" dirty="0">
                <a:solidFill>
                  <a:srgbClr val="000000"/>
                </a:solidFill>
                <a:latin typeface="Times New Roman" panose="02020603050405020304" pitchFamily="18" charset="0"/>
                <a:cs typeface="Times New Roman" panose="02020603050405020304" pitchFamily="18" charset="0"/>
              </a:rPr>
              <a:t> Quang Doan Minh Huong Nguyen, “</a:t>
            </a:r>
            <a:r>
              <a:rPr lang="en-IN" sz="1400" b="0" i="0" u="none" strike="noStrike" dirty="0">
                <a:solidFill>
                  <a:srgbClr val="000000"/>
                </a:solidFill>
                <a:effectLst/>
                <a:latin typeface="Tahoma" panose="020B0604030504040204" pitchFamily="34" charset="0"/>
              </a:rPr>
              <a:t>VEHICLE TO EVERYTHING (V2X) COMMUNICATIONS TECHNOLOGY FOR SMART MOBILITY</a:t>
            </a:r>
            <a:r>
              <a:rPr lang="en-IN" sz="1600" dirty="0">
                <a:solidFill>
                  <a:srgbClr val="000000"/>
                </a:solidFill>
                <a:latin typeface="Times New Roman" panose="02020603050405020304" pitchFamily="18" charset="0"/>
                <a:cs typeface="Times New Roman" panose="02020603050405020304" pitchFamily="18" charset="0"/>
              </a:rPr>
              <a:t>” </a:t>
            </a:r>
            <a:r>
              <a:rPr lang="en-IN" sz="1400" i="0" u="none" strike="noStrike" dirty="0">
                <a:solidFill>
                  <a:srgbClr val="9D1824"/>
                </a:solidFill>
                <a:effectLst/>
                <a:latin typeface="Franklin Gothic Book" panose="020B0503020102020204" pitchFamily="34" charset="0"/>
                <a:hlinkClick r:id="rId4"/>
              </a:rPr>
              <a:t>https://doi.org/10.35741/issn.0258-2724.56.4.47</a:t>
            </a:r>
            <a:endParaRPr lang="en-IN" sz="1600" dirty="0">
              <a:solidFill>
                <a:srgbClr val="000000"/>
              </a:solidFill>
              <a:latin typeface="Times New Roman" panose="02020603050405020304" pitchFamily="18" charset="0"/>
              <a:cs typeface="Times New Roman" panose="02020603050405020304" pitchFamily="18" charset="0"/>
            </a:endParaRPr>
          </a:p>
          <a:p>
            <a:pPr marL="0" indent="0" algn="just">
              <a:lnSpc>
                <a:spcPct val="100000"/>
              </a:lnSpc>
              <a:buNone/>
            </a:pPr>
            <a:r>
              <a:rPr lang="en-IN" sz="1600" dirty="0">
                <a:solidFill>
                  <a:srgbClr val="000000"/>
                </a:solidFill>
                <a:latin typeface="Times New Roman" panose="02020603050405020304" pitchFamily="18" charset="0"/>
                <a:cs typeface="Times New Roman" panose="02020603050405020304" pitchFamily="18" charset="0"/>
              </a:rPr>
              <a:t>[8] </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Sharjeel Masood, Fawad Ahmed, Suliman A.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Alsuhibany</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Yazeed</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Yasin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Ghadi</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M. Y.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Siyal</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Harish Kumar, Khyber Khan, Jawad Ahmad, "A Deep Learning-Based Semantic Segmentation Architecture for Autonomous Driving Applications", </a:t>
            </a:r>
            <a:r>
              <a:rPr lang="en-IN" sz="1600" b="0" i="1" u="none" strike="noStrike" dirty="0">
                <a:solidFill>
                  <a:srgbClr val="000000"/>
                </a:solidFill>
                <a:effectLst/>
                <a:latin typeface="Times New Roman" panose="02020603050405020304" pitchFamily="18" charset="0"/>
                <a:cs typeface="Times New Roman" panose="02020603050405020304" pitchFamily="18" charset="0"/>
              </a:rPr>
              <a:t>Wireless Communications and Mobile Computing</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vol. 2022, Article ID 8684138, 12 pages, 2022. </a:t>
            </a:r>
            <a:r>
              <a:rPr lang="en-IN" sz="1600" b="0" i="0" u="none" strike="noStrike" dirty="0">
                <a:solidFill>
                  <a:srgbClr val="000000"/>
                </a:solidFill>
                <a:effectLst/>
                <a:latin typeface="Times New Roman" panose="02020603050405020304" pitchFamily="18" charset="0"/>
                <a:cs typeface="Times New Roman" panose="02020603050405020304" pitchFamily="18" charset="0"/>
                <a:hlinkClick r:id="rId5"/>
              </a:rPr>
              <a:t>https://doi.org/10.1155/2022/8684138</a:t>
            </a: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495867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4BCD5-C251-0237-A8A8-BE3DA5915439}"/>
              </a:ext>
            </a:extLst>
          </p:cNvPr>
          <p:cNvSpPr>
            <a:spLocks noGrp="1"/>
          </p:cNvSpPr>
          <p:nvPr>
            <p:ph type="title"/>
          </p:nvPr>
        </p:nvSpPr>
        <p:spPr/>
        <p:txBody>
          <a:bodyPr/>
          <a:lstStyle/>
          <a:p>
            <a:pPr algn="ctr"/>
            <a:r>
              <a:rPr lang="en-US" dirty="0"/>
              <a:t>INTRODUCTION </a:t>
            </a:r>
          </a:p>
        </p:txBody>
      </p:sp>
      <p:sp>
        <p:nvSpPr>
          <p:cNvPr id="3" name="Content Placeholder 2">
            <a:extLst>
              <a:ext uri="{FF2B5EF4-FFF2-40B4-BE49-F238E27FC236}">
                <a16:creationId xmlns:a16="http://schemas.microsoft.com/office/drawing/2014/main" id="{FACF06F0-E49D-FD27-E0A7-8D6A362B52E2}"/>
              </a:ext>
            </a:extLst>
          </p:cNvPr>
          <p:cNvSpPr>
            <a:spLocks noGrp="1"/>
          </p:cNvSpPr>
          <p:nvPr>
            <p:ph idx="1"/>
          </p:nvPr>
        </p:nvSpPr>
        <p:spPr>
          <a:xfrm>
            <a:off x="1371600" y="1813034"/>
            <a:ext cx="9601200" cy="3581400"/>
          </a:xfrm>
        </p:spPr>
        <p:txBody>
          <a:bodyPr>
            <a:normAutofit fontScale="77500" lnSpcReduction="20000"/>
          </a:bodyPr>
          <a:lstStyle/>
          <a:p>
            <a:pPr algn="just"/>
            <a:r>
              <a:rPr lang="en-IN" sz="1800" b="1" i="0" u="none" strike="noStrike" dirty="0">
                <a:effectLst/>
                <a:latin typeface="Times New Roman" panose="02020603050405020304" pitchFamily="18" charset="0"/>
                <a:cs typeface="Times New Roman" panose="02020603050405020304" pitchFamily="18" charset="0"/>
              </a:rPr>
              <a:t>Urbanization Challenges</a:t>
            </a:r>
            <a:r>
              <a:rPr lang="en-IN" sz="1800" b="0" i="0" u="none" strike="noStrike" dirty="0">
                <a:effectLst/>
                <a:latin typeface="Times New Roman" panose="02020603050405020304" pitchFamily="18" charset="0"/>
                <a:cs typeface="Times New Roman" panose="02020603050405020304" pitchFamily="18" charset="0"/>
              </a:rPr>
              <a:t>: Addressing the complexities arising from rapid urban growth and increased traffic congestion in evolving cities.</a:t>
            </a:r>
          </a:p>
          <a:p>
            <a:pPr algn="just"/>
            <a:endParaRPr lang="en-IN" sz="1800" b="0" i="0" u="none" strike="noStrike" dirty="0">
              <a:effectLst/>
              <a:latin typeface="Times New Roman" panose="02020603050405020304" pitchFamily="18" charset="0"/>
              <a:cs typeface="Times New Roman" panose="02020603050405020304" pitchFamily="18" charset="0"/>
            </a:endParaRPr>
          </a:p>
          <a:p>
            <a:pPr algn="just"/>
            <a:r>
              <a:rPr lang="en-IN" sz="1800" b="1" i="0" u="none" strike="noStrike" dirty="0">
                <a:effectLst/>
                <a:latin typeface="Times New Roman" panose="02020603050405020304" pitchFamily="18" charset="0"/>
                <a:cs typeface="Times New Roman" panose="02020603050405020304" pitchFamily="18" charset="0"/>
              </a:rPr>
              <a:t>Autonomous Mobility</a:t>
            </a:r>
            <a:r>
              <a:rPr lang="en-IN" sz="1800" b="0" i="0" u="none" strike="noStrike" dirty="0">
                <a:effectLst/>
                <a:latin typeface="Times New Roman" panose="02020603050405020304" pitchFamily="18" charset="0"/>
                <a:cs typeface="Times New Roman" panose="02020603050405020304" pitchFamily="18" charset="0"/>
              </a:rPr>
              <a:t>: Exploring the transformative impact of autonomous vehicles on reshaping transportation dynamics.</a:t>
            </a:r>
          </a:p>
          <a:p>
            <a:pPr algn="just"/>
            <a:endParaRPr lang="en-IN" sz="1800" b="0" i="0" u="none" strike="noStrike" dirty="0">
              <a:effectLst/>
              <a:latin typeface="Times New Roman" panose="02020603050405020304" pitchFamily="18" charset="0"/>
              <a:cs typeface="Times New Roman" panose="02020603050405020304" pitchFamily="18" charset="0"/>
            </a:endParaRPr>
          </a:p>
          <a:p>
            <a:pPr algn="just"/>
            <a:r>
              <a:rPr lang="en-IN" sz="1800" b="1" i="0" u="none" strike="noStrike" dirty="0">
                <a:effectLst/>
                <a:latin typeface="Times New Roman" panose="02020603050405020304" pitchFamily="18" charset="0"/>
                <a:cs typeface="Times New Roman" panose="02020603050405020304" pitchFamily="18" charset="0"/>
              </a:rPr>
              <a:t>V2X Communication Integration</a:t>
            </a:r>
            <a:r>
              <a:rPr lang="en-IN" sz="1800" b="0" i="0" u="none" strike="noStrike" dirty="0">
                <a:effectLst/>
                <a:latin typeface="Times New Roman" panose="02020603050405020304" pitchFamily="18" charset="0"/>
                <a:cs typeface="Times New Roman" panose="02020603050405020304" pitchFamily="18" charset="0"/>
              </a:rPr>
              <a:t>: Unravelling the potential of Vehicle-to-Everything (V2X) communication as a dynamic layer in urban infrastructure.</a:t>
            </a:r>
          </a:p>
          <a:p>
            <a:pPr algn="just"/>
            <a:endParaRPr lang="en-IN" sz="1800" b="0" i="0" u="none" strike="noStrike" dirty="0">
              <a:effectLst/>
              <a:latin typeface="Times New Roman" panose="02020603050405020304" pitchFamily="18" charset="0"/>
              <a:cs typeface="Times New Roman" panose="02020603050405020304" pitchFamily="18" charset="0"/>
            </a:endParaRPr>
          </a:p>
          <a:p>
            <a:pPr algn="just"/>
            <a:r>
              <a:rPr lang="en-IN" sz="1800" b="1" i="0" u="none" strike="noStrike" dirty="0">
                <a:effectLst/>
                <a:latin typeface="Times New Roman" panose="02020603050405020304" pitchFamily="18" charset="0"/>
                <a:cs typeface="Times New Roman" panose="02020603050405020304" pitchFamily="18" charset="0"/>
              </a:rPr>
              <a:t>Intelligent Traffic Orchestration</a:t>
            </a:r>
            <a:r>
              <a:rPr lang="en-IN" sz="1800" b="0" i="0" u="none" strike="noStrike" dirty="0">
                <a:effectLst/>
                <a:latin typeface="Times New Roman" panose="02020603050405020304" pitchFamily="18" charset="0"/>
                <a:cs typeface="Times New Roman" panose="02020603050405020304" pitchFamily="18" charset="0"/>
              </a:rPr>
              <a:t>: Envisioning a future where autonomous vehicles, coupled with V2X, intelligently coordinate to optimize urban traffic flow.</a:t>
            </a:r>
          </a:p>
          <a:p>
            <a:pPr algn="just"/>
            <a:endParaRPr lang="en-IN" sz="1800" b="0" i="0" u="none" strike="noStrike" dirty="0">
              <a:effectLst/>
              <a:latin typeface="Times New Roman" panose="02020603050405020304" pitchFamily="18" charset="0"/>
              <a:cs typeface="Times New Roman" panose="02020603050405020304" pitchFamily="18" charset="0"/>
            </a:endParaRPr>
          </a:p>
          <a:p>
            <a:pPr algn="just"/>
            <a:r>
              <a:rPr lang="en-IN" sz="1800" b="1" i="0" u="none" strike="noStrike" dirty="0">
                <a:effectLst/>
                <a:latin typeface="Times New Roman" panose="02020603050405020304" pitchFamily="18" charset="0"/>
                <a:cs typeface="Times New Roman" panose="02020603050405020304" pitchFamily="18" charset="0"/>
              </a:rPr>
              <a:t>Technological Revolution</a:t>
            </a:r>
            <a:r>
              <a:rPr lang="en-IN" sz="1800" b="0" i="0" u="none" strike="noStrike" dirty="0">
                <a:effectLst/>
                <a:latin typeface="Times New Roman" panose="02020603050405020304" pitchFamily="18" charset="0"/>
                <a:cs typeface="Times New Roman" panose="02020603050405020304" pitchFamily="18" charset="0"/>
              </a:rPr>
              <a:t>: Embracing the synergy of autonomy and communication as a revolutionary approach to urban mobility challenges.</a:t>
            </a:r>
          </a:p>
        </p:txBody>
      </p:sp>
    </p:spTree>
    <p:extLst>
      <p:ext uri="{BB962C8B-B14F-4D97-AF65-F5344CB8AC3E}">
        <p14:creationId xmlns:p14="http://schemas.microsoft.com/office/powerpoint/2010/main" val="42133394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32B00-2BDE-FD18-61D1-75164674AFF9}"/>
              </a:ext>
            </a:extLst>
          </p:cNvPr>
          <p:cNvSpPr>
            <a:spLocks noGrp="1"/>
          </p:cNvSpPr>
          <p:nvPr>
            <p:ph type="title"/>
          </p:nvPr>
        </p:nvSpPr>
        <p:spPr>
          <a:xfrm>
            <a:off x="1371600" y="685800"/>
            <a:ext cx="9601200" cy="838200"/>
          </a:xfrm>
        </p:spPr>
        <p:txBody>
          <a:bodyPr/>
          <a:lstStyle/>
          <a:p>
            <a:pPr algn="ctr"/>
            <a:r>
              <a:rPr lang="en-US" dirty="0"/>
              <a:t>REFERENCE</a:t>
            </a:r>
          </a:p>
        </p:txBody>
      </p:sp>
      <p:sp>
        <p:nvSpPr>
          <p:cNvPr id="3" name="Content Placeholder 2">
            <a:extLst>
              <a:ext uri="{FF2B5EF4-FFF2-40B4-BE49-F238E27FC236}">
                <a16:creationId xmlns:a16="http://schemas.microsoft.com/office/drawing/2014/main" id="{A5B26B77-43D9-0AD2-ADD9-BB92D073AB92}"/>
              </a:ext>
            </a:extLst>
          </p:cNvPr>
          <p:cNvSpPr>
            <a:spLocks noGrp="1"/>
          </p:cNvSpPr>
          <p:nvPr>
            <p:ph idx="1"/>
          </p:nvPr>
        </p:nvSpPr>
        <p:spPr>
          <a:xfrm>
            <a:off x="1371600" y="1524001"/>
            <a:ext cx="9601200" cy="4343400"/>
          </a:xfrm>
        </p:spPr>
        <p:txBody>
          <a:bodyPr>
            <a:normAutofit/>
          </a:bodyPr>
          <a:lstStyle/>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[9] Lu,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Qiang</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&amp; Jung,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Hojin</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&amp; Kim,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Kyoung-Dae</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(2021). An Optimization-based Approach for Resilient Connected and Autonomous Intersection Crossing Traffic Control under V2X Communication. IEEE Transactions on Intelligent Vehicles. 7. 1-1. 10.1109/TIV.2021.3133841.</a:t>
            </a:r>
          </a:p>
          <a:p>
            <a:pPr marL="0" indent="0" algn="just">
              <a:lnSpc>
                <a:spcPct val="100000"/>
              </a:lnSpc>
              <a:buNone/>
            </a:pPr>
            <a:r>
              <a:rPr lang="en-IN" sz="1600" dirty="0">
                <a:solidFill>
                  <a:schemeClr val="tx1"/>
                </a:solidFill>
                <a:latin typeface="Times New Roman" panose="02020603050405020304" pitchFamily="18" charset="0"/>
                <a:cs typeface="Times New Roman" panose="02020603050405020304" pitchFamily="18" charset="0"/>
              </a:rPr>
              <a:t>[10] Haiyang Yu, Rui Jiang, </a:t>
            </a:r>
            <a:r>
              <a:rPr lang="en-IN" sz="1600" dirty="0" err="1">
                <a:solidFill>
                  <a:schemeClr val="tx1"/>
                </a:solidFill>
                <a:latin typeface="Times New Roman" panose="02020603050405020304" pitchFamily="18" charset="0"/>
                <a:cs typeface="Times New Roman" panose="02020603050405020304" pitchFamily="18" charset="0"/>
              </a:rPr>
              <a:t>Zhengbing</a:t>
            </a:r>
            <a:r>
              <a:rPr lang="en-IN" sz="1600" dirty="0">
                <a:solidFill>
                  <a:schemeClr val="tx1"/>
                </a:solidFill>
                <a:latin typeface="Times New Roman" panose="02020603050405020304" pitchFamily="18" charset="0"/>
                <a:cs typeface="Times New Roman" panose="02020603050405020304" pitchFamily="18" charset="0"/>
              </a:rPr>
              <a:t> He, </a:t>
            </a:r>
            <a:r>
              <a:rPr lang="en-IN" sz="1600" dirty="0" err="1">
                <a:solidFill>
                  <a:schemeClr val="tx1"/>
                </a:solidFill>
                <a:latin typeface="Times New Roman" panose="02020603050405020304" pitchFamily="18" charset="0"/>
                <a:cs typeface="Times New Roman" panose="02020603050405020304" pitchFamily="18" charset="0"/>
              </a:rPr>
              <a:t>Zuduo</a:t>
            </a:r>
            <a:r>
              <a:rPr lang="en-IN" sz="1600" dirty="0">
                <a:solidFill>
                  <a:schemeClr val="tx1"/>
                </a:solidFill>
                <a:latin typeface="Times New Roman" panose="02020603050405020304" pitchFamily="18" charset="0"/>
                <a:cs typeface="Times New Roman" panose="02020603050405020304" pitchFamily="18" charset="0"/>
              </a:rPr>
              <a:t> Zheng, Li Li, </a:t>
            </a:r>
            <a:r>
              <a:rPr lang="en-IN" sz="1600" dirty="0" err="1">
                <a:solidFill>
                  <a:schemeClr val="tx1"/>
                </a:solidFill>
                <a:latin typeface="Times New Roman" panose="02020603050405020304" pitchFamily="18" charset="0"/>
                <a:cs typeface="Times New Roman" panose="02020603050405020304" pitchFamily="18" charset="0"/>
              </a:rPr>
              <a:t>Runkun</a:t>
            </a:r>
            <a:r>
              <a:rPr lang="en-IN" sz="1600" dirty="0">
                <a:solidFill>
                  <a:schemeClr val="tx1"/>
                </a:solidFill>
                <a:latin typeface="Times New Roman" panose="02020603050405020304" pitchFamily="18" charset="0"/>
                <a:cs typeface="Times New Roman" panose="02020603050405020304" pitchFamily="18" charset="0"/>
              </a:rPr>
              <a:t> Liu, </a:t>
            </a:r>
            <a:r>
              <a:rPr lang="en-IN" sz="1600" dirty="0" err="1">
                <a:solidFill>
                  <a:schemeClr val="tx1"/>
                </a:solidFill>
                <a:latin typeface="Times New Roman" panose="02020603050405020304" pitchFamily="18" charset="0"/>
                <a:cs typeface="Times New Roman" panose="02020603050405020304" pitchFamily="18" charset="0"/>
              </a:rPr>
              <a:t>Xiqun</a:t>
            </a:r>
            <a:r>
              <a:rPr lang="en-IN" sz="1600" dirty="0">
                <a:solidFill>
                  <a:schemeClr val="tx1"/>
                </a:solidFill>
                <a:latin typeface="Times New Roman" panose="02020603050405020304" pitchFamily="18" charset="0"/>
                <a:cs typeface="Times New Roman" panose="02020603050405020304" pitchFamily="18" charset="0"/>
              </a:rPr>
              <a:t> Chen, Automated vehicle-involved traffic flow studies: A survey of assumptions, models, speculations, and perspectives, Transportation Research Part C: Emerging Technologies, Volume 127, 2021, 103101, ISSN 0968-090X, </a:t>
            </a:r>
            <a:r>
              <a:rPr lang="en-IN" sz="1600" dirty="0">
                <a:solidFill>
                  <a:schemeClr val="tx1"/>
                </a:solidFill>
                <a:latin typeface="Times New Roman" panose="02020603050405020304" pitchFamily="18" charset="0"/>
                <a:cs typeface="Times New Roman" panose="02020603050405020304" pitchFamily="18" charset="0"/>
                <a:hlinkClick r:id="rId2"/>
              </a:rPr>
              <a:t>https://doi.org/10.1016/j.trc.2021.103101</a:t>
            </a:r>
            <a:r>
              <a:rPr lang="en-IN" sz="1600" dirty="0">
                <a:solidFill>
                  <a:schemeClr val="tx1"/>
                </a:solidFill>
                <a:latin typeface="Times New Roman" panose="02020603050405020304" pitchFamily="18" charset="0"/>
                <a:cs typeface="Times New Roman" panose="02020603050405020304" pitchFamily="18" charset="0"/>
              </a:rPr>
              <a:t>.</a:t>
            </a:r>
          </a:p>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[11] </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Jung C, Lee D, Lee S, Shim DH. V2X-Communication-Aided Autonomous Driving: System Design and Experimental Validation. </a:t>
            </a:r>
            <a:r>
              <a:rPr lang="en-IN" sz="1600" b="0" i="1" u="none" strike="noStrike" dirty="0">
                <a:solidFill>
                  <a:srgbClr val="222222"/>
                </a:solidFill>
                <a:effectLst/>
                <a:latin typeface="Times New Roman" panose="02020603050405020304" pitchFamily="18" charset="0"/>
                <a:cs typeface="Times New Roman" panose="02020603050405020304" pitchFamily="18" charset="0"/>
              </a:rPr>
              <a:t>Sensors</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2020; 20(10):2903. </a:t>
            </a:r>
            <a:r>
              <a:rPr lang="en-IN" sz="1600" b="0" i="0" u="none" strike="noStrike" dirty="0">
                <a:solidFill>
                  <a:srgbClr val="222222"/>
                </a:solidFill>
                <a:effectLst/>
                <a:latin typeface="Times New Roman" panose="02020603050405020304" pitchFamily="18" charset="0"/>
                <a:cs typeface="Times New Roman" panose="02020603050405020304" pitchFamily="18" charset="0"/>
                <a:hlinkClick r:id="rId3"/>
              </a:rPr>
              <a:t>https://doi.org/10.3390/s20102903</a:t>
            </a:r>
            <a:endParaRPr lang="en-IN" sz="1600" b="0" i="0" u="none" strike="noStrike" dirty="0">
              <a:solidFill>
                <a:srgbClr val="222222"/>
              </a:solidFill>
              <a:effectLst/>
              <a:latin typeface="Times New Roman" panose="02020603050405020304" pitchFamily="18" charset="0"/>
              <a:cs typeface="Times New Roman" panose="02020603050405020304" pitchFamily="18" charset="0"/>
            </a:endParaRPr>
          </a:p>
          <a:p>
            <a:pPr marL="0" indent="0" algn="just">
              <a:lnSpc>
                <a:spcPct val="100000"/>
              </a:lnSpc>
              <a:buNone/>
            </a:pPr>
            <a:r>
              <a:rPr lang="en-IN" sz="1600" dirty="0">
                <a:solidFill>
                  <a:srgbClr val="222222"/>
                </a:solidFill>
                <a:latin typeface="Times New Roman" panose="02020603050405020304" pitchFamily="18" charset="0"/>
                <a:cs typeface="Times New Roman" panose="02020603050405020304" pitchFamily="18" charset="0"/>
              </a:rPr>
              <a:t>[12] Syed Adnan Yusuf Arshad Khan Riad </a:t>
            </a:r>
            <a:r>
              <a:rPr lang="en-IN" sz="1600" dirty="0" err="1">
                <a:solidFill>
                  <a:srgbClr val="222222"/>
                </a:solidFill>
                <a:latin typeface="Times New Roman" panose="02020603050405020304" pitchFamily="18" charset="0"/>
                <a:cs typeface="Times New Roman" panose="02020603050405020304" pitchFamily="18" charset="0"/>
              </a:rPr>
              <a:t>Souissi</a:t>
            </a:r>
            <a:r>
              <a:rPr lang="en-IN" sz="1600" dirty="0">
                <a:solidFill>
                  <a:srgbClr val="222222"/>
                </a:solidFill>
                <a:latin typeface="Times New Roman" panose="02020603050405020304" pitchFamily="18" charset="0"/>
                <a:cs typeface="Times New Roman" panose="02020603050405020304" pitchFamily="18" charset="0"/>
              </a:rPr>
              <a:t>, “Vehicle-to-Everything (V2X) Communication Approach Towards Advanced Intelligent Transportation”. </a:t>
            </a:r>
            <a:r>
              <a:rPr lang="en-IN" sz="1400" i="0" u="none" strike="noStrike" dirty="0">
                <a:solidFill>
                  <a:srgbClr val="9D1824"/>
                </a:solidFill>
                <a:effectLst/>
                <a:latin typeface="Open Sans" panose="020B0606030504020204" pitchFamily="34" charset="0"/>
                <a:hlinkClick r:id="rId4"/>
              </a:rPr>
              <a:t>https://doi.org/10.35741/issn.0258-2724.56.4.47</a:t>
            </a:r>
            <a:endParaRPr lang="en-IN" sz="1600" i="0" u="none" strike="noStrike" dirty="0">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2730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32B00-2BDE-FD18-61D1-75164674AFF9}"/>
              </a:ext>
            </a:extLst>
          </p:cNvPr>
          <p:cNvSpPr>
            <a:spLocks noGrp="1"/>
          </p:cNvSpPr>
          <p:nvPr>
            <p:ph type="title"/>
          </p:nvPr>
        </p:nvSpPr>
        <p:spPr>
          <a:xfrm>
            <a:off x="1371600" y="685800"/>
            <a:ext cx="9601200" cy="838200"/>
          </a:xfrm>
        </p:spPr>
        <p:txBody>
          <a:bodyPr/>
          <a:lstStyle/>
          <a:p>
            <a:pPr algn="ctr"/>
            <a:r>
              <a:rPr lang="en-US" dirty="0"/>
              <a:t>REFERENCE</a:t>
            </a:r>
          </a:p>
        </p:txBody>
      </p:sp>
      <p:sp>
        <p:nvSpPr>
          <p:cNvPr id="3" name="Content Placeholder 2">
            <a:extLst>
              <a:ext uri="{FF2B5EF4-FFF2-40B4-BE49-F238E27FC236}">
                <a16:creationId xmlns:a16="http://schemas.microsoft.com/office/drawing/2014/main" id="{A5B26B77-43D9-0AD2-ADD9-BB92D073AB92}"/>
              </a:ext>
            </a:extLst>
          </p:cNvPr>
          <p:cNvSpPr>
            <a:spLocks noGrp="1"/>
          </p:cNvSpPr>
          <p:nvPr>
            <p:ph idx="1"/>
          </p:nvPr>
        </p:nvSpPr>
        <p:spPr>
          <a:xfrm>
            <a:off x="1371600" y="1524001"/>
            <a:ext cx="9601200" cy="4343400"/>
          </a:xfrm>
        </p:spPr>
        <p:txBody>
          <a:bodyPr>
            <a:normAutofit/>
          </a:bodyPr>
          <a:lstStyle/>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[13]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Haokun</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Song,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Fuquan</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Zhao,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Guangyu</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Zhu,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Zongwei</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Liu, "Impacts of Connected and Autonomous Vehicles with Level 2 Automation on Traffic Efficiency and Energy Consumption", </a:t>
            </a:r>
            <a:r>
              <a:rPr lang="en-IN" sz="1600" b="0" i="1" u="none" strike="noStrike" dirty="0">
                <a:solidFill>
                  <a:srgbClr val="000000"/>
                </a:solidFill>
                <a:effectLst/>
                <a:latin typeface="Times New Roman" panose="02020603050405020304" pitchFamily="18" charset="0"/>
                <a:cs typeface="Times New Roman" panose="02020603050405020304" pitchFamily="18" charset="0"/>
              </a:rPr>
              <a:t>Journal of Advanced Transportation</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vol. 2023, Article ID 6348778, 15 pages, 2023. </a:t>
            </a:r>
            <a:r>
              <a:rPr lang="en-IN" sz="1600" b="0" i="0" u="none" strike="noStrike" dirty="0">
                <a:solidFill>
                  <a:srgbClr val="000000"/>
                </a:solidFill>
                <a:effectLst/>
                <a:latin typeface="Times New Roman" panose="02020603050405020304" pitchFamily="18" charset="0"/>
                <a:cs typeface="Times New Roman" panose="02020603050405020304" pitchFamily="18" charset="0"/>
                <a:hlinkClick r:id="rId2"/>
              </a:rPr>
              <a:t>https://doi.org/10.1155/2023/6348778</a:t>
            </a:r>
            <a:endParaRPr lang="en-IN" sz="1600" b="0" i="0" u="none" strike="noStrike" dirty="0">
              <a:solidFill>
                <a:srgbClr val="000000"/>
              </a:solidFill>
              <a:effectLst/>
              <a:latin typeface="Times New Roman" panose="02020603050405020304" pitchFamily="18" charset="0"/>
              <a:cs typeface="Times New Roman" panose="02020603050405020304" pitchFamily="18" charset="0"/>
            </a:endParaRPr>
          </a:p>
          <a:p>
            <a:pPr marL="0" indent="0" algn="just">
              <a:lnSpc>
                <a:spcPct val="100000"/>
              </a:lnSpc>
              <a:buNone/>
            </a:pPr>
            <a:r>
              <a:rPr lang="en-IN" sz="1600" dirty="0">
                <a:solidFill>
                  <a:srgbClr val="000000"/>
                </a:solidFill>
                <a:latin typeface="Times New Roman" panose="02020603050405020304" pitchFamily="18" charset="0"/>
                <a:cs typeface="Times New Roman" panose="02020603050405020304" pitchFamily="18" charset="0"/>
              </a:rPr>
              <a:t>[14] </a:t>
            </a:r>
            <a:r>
              <a:rPr lang="en-IN" sz="1600" b="0" i="0" u="none" strike="noStrike" dirty="0">
                <a:solidFill>
                  <a:srgbClr val="212121"/>
                </a:solidFill>
                <a:effectLst/>
                <a:latin typeface="Times New Roman" panose="02020603050405020304" pitchFamily="18" charset="0"/>
                <a:cs typeface="Times New Roman" panose="02020603050405020304" pitchFamily="18" charset="0"/>
              </a:rPr>
              <a:t>Kavas-</a:t>
            </a:r>
            <a:r>
              <a:rPr lang="en-IN" sz="1600" b="0" i="0" u="none" strike="noStrike" dirty="0" err="1">
                <a:solidFill>
                  <a:srgbClr val="212121"/>
                </a:solidFill>
                <a:effectLst/>
                <a:latin typeface="Times New Roman" panose="02020603050405020304" pitchFamily="18" charset="0"/>
                <a:cs typeface="Times New Roman" panose="02020603050405020304" pitchFamily="18" charset="0"/>
              </a:rPr>
              <a:t>Torris</a:t>
            </a:r>
            <a:r>
              <a:rPr lang="en-IN" sz="1600" b="0" i="0" u="none" strike="noStrike" dirty="0">
                <a:solidFill>
                  <a:srgbClr val="212121"/>
                </a:solidFill>
                <a:effectLst/>
                <a:latin typeface="Times New Roman" panose="02020603050405020304" pitchFamily="18" charset="0"/>
                <a:cs typeface="Times New Roman" panose="02020603050405020304" pitchFamily="18" charset="0"/>
              </a:rPr>
              <a:t> O, </a:t>
            </a:r>
            <a:r>
              <a:rPr lang="en-IN" sz="1600" b="0" i="0" u="none" strike="noStrike" dirty="0" err="1">
                <a:solidFill>
                  <a:srgbClr val="212121"/>
                </a:solidFill>
                <a:effectLst/>
                <a:latin typeface="Times New Roman" panose="02020603050405020304" pitchFamily="18" charset="0"/>
                <a:cs typeface="Times New Roman" panose="02020603050405020304" pitchFamily="18" charset="0"/>
              </a:rPr>
              <a:t>Gelbal</a:t>
            </a:r>
            <a:r>
              <a:rPr lang="en-IN" sz="1600" b="0" i="0" u="none" strike="noStrike" dirty="0">
                <a:solidFill>
                  <a:srgbClr val="212121"/>
                </a:solidFill>
                <a:effectLst/>
                <a:latin typeface="Times New Roman" panose="02020603050405020304" pitchFamily="18" charset="0"/>
                <a:cs typeface="Times New Roman" panose="02020603050405020304" pitchFamily="18" charset="0"/>
              </a:rPr>
              <a:t> SY, </a:t>
            </a:r>
            <a:r>
              <a:rPr lang="en-IN" sz="1600" b="0" i="0" u="none" strike="noStrike" dirty="0" err="1">
                <a:solidFill>
                  <a:srgbClr val="212121"/>
                </a:solidFill>
                <a:effectLst/>
                <a:latin typeface="Times New Roman" panose="02020603050405020304" pitchFamily="18" charset="0"/>
                <a:cs typeface="Times New Roman" panose="02020603050405020304" pitchFamily="18" charset="0"/>
              </a:rPr>
              <a:t>Cantas</a:t>
            </a:r>
            <a:r>
              <a:rPr lang="en-IN" sz="1600" b="0" i="0" u="none" strike="noStrike" dirty="0">
                <a:solidFill>
                  <a:srgbClr val="212121"/>
                </a:solidFill>
                <a:effectLst/>
                <a:latin typeface="Times New Roman" panose="02020603050405020304" pitchFamily="18" charset="0"/>
                <a:cs typeface="Times New Roman" panose="02020603050405020304" pitchFamily="18" charset="0"/>
              </a:rPr>
              <a:t> MR, </a:t>
            </a:r>
            <a:r>
              <a:rPr lang="en-IN" sz="1600" b="0" i="0" u="none" strike="noStrike" dirty="0" err="1">
                <a:solidFill>
                  <a:srgbClr val="212121"/>
                </a:solidFill>
                <a:effectLst/>
                <a:latin typeface="Times New Roman" panose="02020603050405020304" pitchFamily="18" charset="0"/>
                <a:cs typeface="Times New Roman" panose="02020603050405020304" pitchFamily="18" charset="0"/>
              </a:rPr>
              <a:t>Aksun</a:t>
            </a:r>
            <a:r>
              <a:rPr lang="en-IN" sz="1600" b="0" i="0" u="none" strike="noStrike" dirty="0">
                <a:solidFill>
                  <a:srgbClr val="212121"/>
                </a:solidFill>
                <a:effectLst/>
                <a:latin typeface="Times New Roman" panose="02020603050405020304" pitchFamily="18" charset="0"/>
                <a:cs typeface="Times New Roman" panose="02020603050405020304" pitchFamily="18" charset="0"/>
              </a:rPr>
              <a:t> </a:t>
            </a:r>
            <a:r>
              <a:rPr lang="en-IN" sz="1600" b="0" i="0" u="none" strike="noStrike" dirty="0" err="1">
                <a:solidFill>
                  <a:srgbClr val="212121"/>
                </a:solidFill>
                <a:effectLst/>
                <a:latin typeface="Times New Roman" panose="02020603050405020304" pitchFamily="18" charset="0"/>
                <a:cs typeface="Times New Roman" panose="02020603050405020304" pitchFamily="18" charset="0"/>
              </a:rPr>
              <a:t>Guvenc</a:t>
            </a:r>
            <a:r>
              <a:rPr lang="en-IN" sz="1600" b="0" i="0" u="none" strike="noStrike" dirty="0">
                <a:solidFill>
                  <a:srgbClr val="212121"/>
                </a:solidFill>
                <a:effectLst/>
                <a:latin typeface="Times New Roman" panose="02020603050405020304" pitchFamily="18" charset="0"/>
                <a:cs typeface="Times New Roman" panose="02020603050405020304" pitchFamily="18" charset="0"/>
              </a:rPr>
              <a:t> B, </a:t>
            </a:r>
            <a:r>
              <a:rPr lang="en-IN" sz="1600" b="0" i="0" u="none" strike="noStrike" dirty="0" err="1">
                <a:solidFill>
                  <a:srgbClr val="212121"/>
                </a:solidFill>
                <a:effectLst/>
                <a:latin typeface="Times New Roman" panose="02020603050405020304" pitchFamily="18" charset="0"/>
                <a:cs typeface="Times New Roman" panose="02020603050405020304" pitchFamily="18" charset="0"/>
              </a:rPr>
              <a:t>Guvenc</a:t>
            </a:r>
            <a:r>
              <a:rPr lang="en-IN" sz="1600" b="0" i="0" u="none" strike="noStrike" dirty="0">
                <a:solidFill>
                  <a:srgbClr val="212121"/>
                </a:solidFill>
                <a:effectLst/>
                <a:latin typeface="Times New Roman" panose="02020603050405020304" pitchFamily="18" charset="0"/>
                <a:cs typeface="Times New Roman" panose="02020603050405020304" pitchFamily="18" charset="0"/>
              </a:rPr>
              <a:t> L. V2X Communication between Connected and Automated Vehicles (CAVs) and Unmanned Aerial Vehicles (UAVs). </a:t>
            </a:r>
            <a:r>
              <a:rPr lang="en-IN" sz="1600" b="0" i="1" u="none" strike="noStrike" dirty="0">
                <a:solidFill>
                  <a:srgbClr val="212121"/>
                </a:solidFill>
                <a:effectLst/>
                <a:latin typeface="Times New Roman" panose="02020603050405020304" pitchFamily="18" charset="0"/>
                <a:cs typeface="Times New Roman" panose="02020603050405020304" pitchFamily="18" charset="0"/>
              </a:rPr>
              <a:t>Sensors (Basel)</a:t>
            </a:r>
            <a:r>
              <a:rPr lang="en-IN" sz="1600" b="0" i="0" u="none" strike="noStrike" dirty="0">
                <a:solidFill>
                  <a:srgbClr val="212121"/>
                </a:solidFill>
                <a:effectLst/>
                <a:latin typeface="Times New Roman" panose="02020603050405020304" pitchFamily="18" charset="0"/>
                <a:cs typeface="Times New Roman" panose="02020603050405020304" pitchFamily="18" charset="0"/>
              </a:rPr>
              <a:t>. 2022;22(22):8941. Published 2022 Nov 18. </a:t>
            </a:r>
            <a:r>
              <a:rPr lang="en-IN" sz="1600" b="0" i="0" u="none" strike="noStrike" dirty="0">
                <a:solidFill>
                  <a:srgbClr val="212121"/>
                </a:solidFill>
                <a:effectLst/>
                <a:latin typeface="Times New Roman" panose="02020603050405020304" pitchFamily="18" charset="0"/>
                <a:cs typeface="Times New Roman" panose="02020603050405020304" pitchFamily="18" charset="0"/>
                <a:hlinkClick r:id="rId3"/>
              </a:rPr>
              <a:t>https://doi:10.3390/s22228941</a:t>
            </a:r>
            <a:endParaRPr lang="en-IN" sz="1600" b="0" i="0" u="none" strike="noStrike" dirty="0">
              <a:solidFill>
                <a:srgbClr val="212121"/>
              </a:solidFill>
              <a:effectLst/>
              <a:latin typeface="Times New Roman" panose="02020603050405020304" pitchFamily="18" charset="0"/>
              <a:cs typeface="Times New Roman" panose="02020603050405020304" pitchFamily="18" charset="0"/>
            </a:endParaRPr>
          </a:p>
          <a:p>
            <a:pPr marL="0" indent="0" algn="just">
              <a:lnSpc>
                <a:spcPct val="100000"/>
              </a:lnSpc>
              <a:buNone/>
            </a:pPr>
            <a:r>
              <a:rPr lang="en-IN" sz="1600" dirty="0">
                <a:solidFill>
                  <a:srgbClr val="212121"/>
                </a:solidFill>
                <a:latin typeface="Times New Roman" panose="02020603050405020304" pitchFamily="18" charset="0"/>
                <a:cs typeface="Times New Roman" panose="02020603050405020304" pitchFamily="18" charset="0"/>
              </a:rPr>
              <a:t>[15] </a:t>
            </a:r>
            <a:r>
              <a:rPr lang="en-IN" sz="1600" b="0" i="0" u="none" strike="noStrike" dirty="0" err="1">
                <a:solidFill>
                  <a:srgbClr val="222222"/>
                </a:solidFill>
                <a:effectLst/>
                <a:latin typeface="Times New Roman" panose="02020603050405020304" pitchFamily="18" charset="0"/>
                <a:cs typeface="Times New Roman" panose="02020603050405020304" pitchFamily="18" charset="0"/>
              </a:rPr>
              <a:t>Dhawankar</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P, Agrawal P, </a:t>
            </a:r>
            <a:r>
              <a:rPr lang="en-IN" sz="1600" b="0" i="0" u="none" strike="noStrike" dirty="0" err="1">
                <a:solidFill>
                  <a:srgbClr val="222222"/>
                </a:solidFill>
                <a:effectLst/>
                <a:latin typeface="Times New Roman" panose="02020603050405020304" pitchFamily="18" charset="0"/>
                <a:cs typeface="Times New Roman" panose="02020603050405020304" pitchFamily="18" charset="0"/>
              </a:rPr>
              <a:t>Abderezzak</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B, </a:t>
            </a:r>
            <a:r>
              <a:rPr lang="en-IN" sz="1600" b="0" i="0" u="none" strike="noStrike" dirty="0" err="1">
                <a:solidFill>
                  <a:srgbClr val="222222"/>
                </a:solidFill>
                <a:effectLst/>
                <a:latin typeface="Times New Roman" panose="02020603050405020304" pitchFamily="18" charset="0"/>
                <a:cs typeface="Times New Roman" panose="02020603050405020304" pitchFamily="18" charset="0"/>
              </a:rPr>
              <a:t>Kaiwartya</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O, </a:t>
            </a:r>
            <a:r>
              <a:rPr lang="en-IN" sz="1600" b="0" i="0" u="none" strike="noStrike" dirty="0" err="1">
                <a:solidFill>
                  <a:srgbClr val="222222"/>
                </a:solidFill>
                <a:effectLst/>
                <a:latin typeface="Times New Roman" panose="02020603050405020304" pitchFamily="18" charset="0"/>
                <a:cs typeface="Times New Roman" panose="02020603050405020304" pitchFamily="18" charset="0"/>
              </a:rPr>
              <a:t>Busawon</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K, </a:t>
            </a:r>
            <a:r>
              <a:rPr lang="en-IN" sz="1600" b="0" i="0" u="none" strike="noStrike" dirty="0" err="1">
                <a:solidFill>
                  <a:srgbClr val="222222"/>
                </a:solidFill>
                <a:effectLst/>
                <a:latin typeface="Times New Roman" panose="02020603050405020304" pitchFamily="18" charset="0"/>
                <a:cs typeface="Times New Roman" panose="02020603050405020304" pitchFamily="18" charset="0"/>
              </a:rPr>
              <a:t>Raboacă</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MS. Design and Numerical Implementation of V2X Control Architecture for Autonomous Driving Vehicles. </a:t>
            </a:r>
            <a:r>
              <a:rPr lang="en-IN" sz="1600" b="0" i="1" u="none" strike="noStrike" dirty="0">
                <a:solidFill>
                  <a:srgbClr val="222222"/>
                </a:solidFill>
                <a:effectLst/>
                <a:latin typeface="Times New Roman" panose="02020603050405020304" pitchFamily="18" charset="0"/>
                <a:cs typeface="Times New Roman" panose="02020603050405020304" pitchFamily="18" charset="0"/>
              </a:rPr>
              <a:t>Mathematics</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2021; 9(14):1696. </a:t>
            </a:r>
            <a:r>
              <a:rPr lang="en-IN" sz="1600" b="0" i="0" u="none" strike="noStrike" dirty="0">
                <a:solidFill>
                  <a:srgbClr val="222222"/>
                </a:solidFill>
                <a:effectLst/>
                <a:latin typeface="Times New Roman" panose="02020603050405020304" pitchFamily="18" charset="0"/>
                <a:cs typeface="Times New Roman" panose="02020603050405020304" pitchFamily="18" charset="0"/>
                <a:hlinkClick r:id="rId4"/>
              </a:rPr>
              <a:t>https://</a:t>
            </a:r>
            <a:r>
              <a:rPr lang="en-IN" sz="1600" b="0" i="0" u="none" strike="noStrike" dirty="0" err="1">
                <a:solidFill>
                  <a:srgbClr val="222222"/>
                </a:solidFill>
                <a:effectLst/>
                <a:latin typeface="Times New Roman" panose="02020603050405020304" pitchFamily="18" charset="0"/>
                <a:cs typeface="Times New Roman" panose="02020603050405020304" pitchFamily="18" charset="0"/>
                <a:hlinkClick r:id="rId4"/>
              </a:rPr>
              <a:t>doi.org</a:t>
            </a:r>
            <a:r>
              <a:rPr lang="en-IN" sz="1600" b="0" i="0" u="none" strike="noStrike" dirty="0">
                <a:solidFill>
                  <a:srgbClr val="222222"/>
                </a:solidFill>
                <a:effectLst/>
                <a:latin typeface="Times New Roman" panose="02020603050405020304" pitchFamily="18" charset="0"/>
                <a:cs typeface="Times New Roman" panose="02020603050405020304" pitchFamily="18" charset="0"/>
                <a:hlinkClick r:id="rId4"/>
              </a:rPr>
              <a:t>/10.3390/math9141696</a:t>
            </a:r>
            <a:r>
              <a:rPr lang="en-IN" sz="1600" dirty="0">
                <a:solidFill>
                  <a:srgbClr val="212121"/>
                </a:solidFill>
                <a:latin typeface="Times New Roman" panose="02020603050405020304" pitchFamily="18" charset="0"/>
                <a:cs typeface="Times New Roman" panose="02020603050405020304" pitchFamily="18" charset="0"/>
                <a:hlinkClick r:id="rId4"/>
              </a:rPr>
              <a:t> </a:t>
            </a:r>
            <a:endParaRPr lang="en-IN" sz="1600" b="0" i="0" u="none" strike="noStrike" dirty="0">
              <a:solidFill>
                <a:srgbClr val="212121"/>
              </a:solidFill>
              <a:effectLst/>
              <a:latin typeface="Times New Roman" panose="02020603050405020304" pitchFamily="18" charset="0"/>
              <a:cs typeface="Times New Roman" panose="02020603050405020304" pitchFamily="18" charset="0"/>
            </a:endParaRPr>
          </a:p>
          <a:p>
            <a:pPr marL="0" indent="0" algn="just">
              <a:lnSpc>
                <a:spcPct val="100000"/>
              </a:lnSpc>
              <a:buNone/>
            </a:pP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64255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32B00-2BDE-FD18-61D1-75164674AFF9}"/>
              </a:ext>
            </a:extLst>
          </p:cNvPr>
          <p:cNvSpPr>
            <a:spLocks noGrp="1"/>
          </p:cNvSpPr>
          <p:nvPr>
            <p:ph type="title"/>
          </p:nvPr>
        </p:nvSpPr>
        <p:spPr>
          <a:xfrm>
            <a:off x="1371600" y="685800"/>
            <a:ext cx="9601200" cy="838200"/>
          </a:xfrm>
        </p:spPr>
        <p:txBody>
          <a:bodyPr/>
          <a:lstStyle/>
          <a:p>
            <a:pPr algn="ctr"/>
            <a:r>
              <a:rPr lang="en-US" dirty="0"/>
              <a:t>REFERENCE</a:t>
            </a:r>
          </a:p>
        </p:txBody>
      </p:sp>
      <p:sp>
        <p:nvSpPr>
          <p:cNvPr id="3" name="Content Placeholder 2">
            <a:extLst>
              <a:ext uri="{FF2B5EF4-FFF2-40B4-BE49-F238E27FC236}">
                <a16:creationId xmlns:a16="http://schemas.microsoft.com/office/drawing/2014/main" id="{A5B26B77-43D9-0AD2-ADD9-BB92D073AB92}"/>
              </a:ext>
            </a:extLst>
          </p:cNvPr>
          <p:cNvSpPr>
            <a:spLocks noGrp="1"/>
          </p:cNvSpPr>
          <p:nvPr>
            <p:ph idx="1"/>
          </p:nvPr>
        </p:nvSpPr>
        <p:spPr>
          <a:xfrm>
            <a:off x="1371600" y="1524001"/>
            <a:ext cx="9601200" cy="4343400"/>
          </a:xfrm>
        </p:spPr>
        <p:txBody>
          <a:bodyPr>
            <a:normAutofit/>
          </a:bodyPr>
          <a:lstStyle/>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[16] </a:t>
            </a:r>
            <a:r>
              <a:rPr lang="en-IN" sz="1600" b="0" i="0" u="none" strike="noStrike" kern="1200" dirty="0">
                <a:solidFill>
                  <a:schemeClr val="dk1"/>
                </a:solidFill>
                <a:effectLst/>
                <a:latin typeface="Franklin Gothic Book" panose="020B0503020102020204" pitchFamily="34" charset="0"/>
              </a:rPr>
              <a:t>Guilherme </a:t>
            </a:r>
            <a:r>
              <a:rPr lang="en-IN" sz="1600" b="0" i="0" u="none" strike="noStrike" kern="1200" dirty="0" err="1">
                <a:solidFill>
                  <a:schemeClr val="dk1"/>
                </a:solidFill>
                <a:effectLst/>
                <a:latin typeface="Franklin Gothic Book" panose="020B0503020102020204" pitchFamily="34" charset="0"/>
              </a:rPr>
              <a:t>Carrenho</a:t>
            </a:r>
            <a:r>
              <a:rPr lang="en-IN" sz="1600" b="0" i="0" u="none" strike="noStrike" kern="1200" dirty="0">
                <a:solidFill>
                  <a:schemeClr val="dk1"/>
                </a:solidFill>
                <a:effectLst/>
                <a:latin typeface="Franklin Gothic Book" panose="020B0503020102020204" pitchFamily="34" charset="0"/>
              </a:rPr>
              <a:t>, “</a:t>
            </a:r>
            <a:r>
              <a:rPr lang="en-IN" sz="1600" i="0" u="none" strike="noStrike" dirty="0">
                <a:solidFill>
                  <a:srgbClr val="262429"/>
                </a:solidFill>
                <a:effectLst/>
                <a:latin typeface="Franklin Gothic Book" panose="020B0503020102020204" pitchFamily="34" charset="0"/>
              </a:rPr>
              <a:t>Enhancing Transportation with Vehicle-to-Everything (V2X) Communication</a:t>
            </a:r>
            <a:r>
              <a:rPr lang="en-IN" sz="1600" b="0" i="0" u="none" strike="noStrike" kern="1200" dirty="0">
                <a:solidFill>
                  <a:schemeClr val="dk1"/>
                </a:solidFill>
                <a:effectLst/>
                <a:latin typeface="Franklin Gothic Book" panose="020B0503020102020204" pitchFamily="34" charset="0"/>
              </a:rPr>
              <a:t>”. Innovation Expert at </a:t>
            </a:r>
            <a:r>
              <a:rPr lang="en-IN" sz="1600" b="0" i="0" u="none" strike="noStrike" kern="1200" dirty="0" err="1">
                <a:solidFill>
                  <a:schemeClr val="dk1"/>
                </a:solidFill>
                <a:effectLst/>
                <a:latin typeface="Franklin Gothic Book" panose="020B0503020102020204" pitchFamily="34" charset="0"/>
              </a:rPr>
              <a:t>Encora</a:t>
            </a:r>
            <a:r>
              <a:rPr lang="en-IN" sz="1600" b="0" i="0" u="none" strike="noStrike" kern="1200" dirty="0">
                <a:solidFill>
                  <a:schemeClr val="dk1"/>
                </a:solidFill>
                <a:effectLst/>
                <a:latin typeface="Franklin Gothic Book" panose="020B0503020102020204" pitchFamily="34" charset="0"/>
              </a:rPr>
              <a:t>. </a:t>
            </a:r>
            <a:endParaRPr lang="en-IN" sz="1600" b="0" i="0" u="none" strike="noStrike" dirty="0">
              <a:solidFill>
                <a:schemeClr val="tx1"/>
              </a:solidFill>
              <a:effectLst/>
              <a:latin typeface="Franklin Gothic Book" panose="020B0503020102020204" pitchFamily="34" charset="0"/>
              <a:cs typeface="Times New Roman" panose="02020603050405020304" pitchFamily="18" charset="0"/>
            </a:endParaRPr>
          </a:p>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[17] Guo,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Jiaying</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&amp; Cheng, Long &amp; Wang, Shen. (2023).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CoTV</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Cooperative Control for Traffic Light Signals and Connected Autonomous Vehicles Using Deep Reinforcement Learning. IEEE Transactions on Intelligent Transportation Systems. PP. 1-12. 10.1109/TITS.2023.3276416.</a:t>
            </a:r>
          </a:p>
          <a:p>
            <a:pPr marL="0" indent="0" algn="just">
              <a:lnSpc>
                <a:spcPct val="100000"/>
              </a:lnSpc>
              <a:buNone/>
            </a:pPr>
            <a:r>
              <a:rPr lang="en-IN" sz="1600" dirty="0">
                <a:solidFill>
                  <a:schemeClr val="tx1"/>
                </a:solidFill>
                <a:latin typeface="Times New Roman" panose="02020603050405020304" pitchFamily="18" charset="0"/>
                <a:cs typeface="Times New Roman" panose="02020603050405020304" pitchFamily="18" charset="0"/>
              </a:rPr>
              <a:t>[18] </a:t>
            </a:r>
            <a:r>
              <a:rPr lang="en-IN" sz="1600" b="0" i="0" u="none" strike="noStrike" dirty="0" err="1">
                <a:solidFill>
                  <a:srgbClr val="222222"/>
                </a:solidFill>
                <a:effectLst/>
                <a:latin typeface="Times New Roman" panose="02020603050405020304" pitchFamily="18" charset="0"/>
                <a:cs typeface="Times New Roman" panose="02020603050405020304" pitchFamily="18" charset="0"/>
              </a:rPr>
              <a:t>Ahangar</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MN, Ahmed QZ, Khan FA, Hafeez M. A Survey of Autonomous Vehicles: Enabling Communication Technologies and Challenges. </a:t>
            </a:r>
            <a:r>
              <a:rPr lang="en-IN" sz="1600" b="0" i="1" u="none" strike="noStrike" dirty="0">
                <a:solidFill>
                  <a:srgbClr val="222222"/>
                </a:solidFill>
                <a:effectLst/>
                <a:latin typeface="Times New Roman" panose="02020603050405020304" pitchFamily="18" charset="0"/>
                <a:cs typeface="Times New Roman" panose="02020603050405020304" pitchFamily="18" charset="0"/>
              </a:rPr>
              <a:t>Sensors</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2021; 21(3):706. </a:t>
            </a:r>
            <a:r>
              <a:rPr lang="en-IN" sz="1600" b="0" i="0" u="none" strike="noStrike" dirty="0">
                <a:solidFill>
                  <a:srgbClr val="222222"/>
                </a:solidFill>
                <a:effectLst/>
                <a:latin typeface="Times New Roman" panose="02020603050405020304" pitchFamily="18" charset="0"/>
                <a:cs typeface="Times New Roman" panose="02020603050405020304" pitchFamily="18" charset="0"/>
                <a:hlinkClick r:id="rId2"/>
              </a:rPr>
              <a:t>https://doi.org/10.3390/s21030706</a:t>
            </a: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a:p>
            <a:pPr marL="0" indent="0" algn="just">
              <a:lnSpc>
                <a:spcPct val="100000"/>
              </a:lnSpc>
              <a:buNone/>
            </a:pPr>
            <a:r>
              <a:rPr lang="en-IN" sz="1600" dirty="0">
                <a:solidFill>
                  <a:schemeClr val="tx1"/>
                </a:solidFill>
                <a:latin typeface="Times New Roman" panose="02020603050405020304" pitchFamily="18" charset="0"/>
                <a:cs typeface="Times New Roman" panose="02020603050405020304" pitchFamily="18" charset="0"/>
              </a:rPr>
              <a:t>[19] Manzoor Ahmed Khan, Hesham El Sayed, </a:t>
            </a:r>
            <a:r>
              <a:rPr lang="en-IN" sz="1600" dirty="0" err="1">
                <a:solidFill>
                  <a:schemeClr val="tx1"/>
                </a:solidFill>
                <a:latin typeface="Times New Roman" panose="02020603050405020304" pitchFamily="18" charset="0"/>
                <a:cs typeface="Times New Roman" panose="02020603050405020304" pitchFamily="18" charset="0"/>
              </a:rPr>
              <a:t>Sumbal</a:t>
            </a:r>
            <a:r>
              <a:rPr lang="en-IN" sz="1600" dirty="0">
                <a:solidFill>
                  <a:schemeClr val="tx1"/>
                </a:solidFill>
                <a:latin typeface="Times New Roman" panose="02020603050405020304" pitchFamily="18" charset="0"/>
                <a:cs typeface="Times New Roman" panose="02020603050405020304" pitchFamily="18" charset="0"/>
              </a:rPr>
              <a:t> Malik, Talha Zia, Jalal Khan, </a:t>
            </a:r>
            <a:r>
              <a:rPr lang="en-IN" sz="1600" dirty="0" err="1">
                <a:solidFill>
                  <a:schemeClr val="tx1"/>
                </a:solidFill>
                <a:latin typeface="Times New Roman" panose="02020603050405020304" pitchFamily="18" charset="0"/>
                <a:cs typeface="Times New Roman" panose="02020603050405020304" pitchFamily="18" charset="0"/>
              </a:rPr>
              <a:t>Najla</a:t>
            </a:r>
            <a:r>
              <a:rPr lang="en-IN" sz="1600" dirty="0">
                <a:solidFill>
                  <a:schemeClr val="tx1"/>
                </a:solidFill>
                <a:latin typeface="Times New Roman" panose="02020603050405020304" pitchFamily="18" charset="0"/>
                <a:cs typeface="Times New Roman" panose="02020603050405020304" pitchFamily="18" charset="0"/>
              </a:rPr>
              <a:t> </a:t>
            </a:r>
            <a:r>
              <a:rPr lang="en-IN" sz="1600" dirty="0" err="1">
                <a:solidFill>
                  <a:schemeClr val="tx1"/>
                </a:solidFill>
                <a:latin typeface="Times New Roman" panose="02020603050405020304" pitchFamily="18" charset="0"/>
                <a:cs typeface="Times New Roman" panose="02020603050405020304" pitchFamily="18" charset="0"/>
              </a:rPr>
              <a:t>Alkaabi</a:t>
            </a:r>
            <a:r>
              <a:rPr lang="en-IN" sz="1600" dirty="0">
                <a:solidFill>
                  <a:schemeClr val="tx1"/>
                </a:solidFill>
                <a:latin typeface="Times New Roman" panose="02020603050405020304" pitchFamily="18" charset="0"/>
                <a:cs typeface="Times New Roman" panose="02020603050405020304" pitchFamily="18" charset="0"/>
              </a:rPr>
              <a:t>, and Henry </a:t>
            </a:r>
            <a:r>
              <a:rPr lang="en-IN" sz="1600" dirty="0" err="1">
                <a:solidFill>
                  <a:schemeClr val="tx1"/>
                </a:solidFill>
                <a:latin typeface="Times New Roman" panose="02020603050405020304" pitchFamily="18" charset="0"/>
                <a:cs typeface="Times New Roman" panose="02020603050405020304" pitchFamily="18" charset="0"/>
              </a:rPr>
              <a:t>Ignatious</a:t>
            </a:r>
            <a:r>
              <a:rPr lang="en-IN" sz="1600" dirty="0">
                <a:solidFill>
                  <a:schemeClr val="tx1"/>
                </a:solidFill>
                <a:latin typeface="Times New Roman" panose="02020603050405020304" pitchFamily="18" charset="0"/>
                <a:cs typeface="Times New Roman" panose="02020603050405020304" pitchFamily="18" charset="0"/>
              </a:rPr>
              <a:t>. 2022. Level-5 Autonomous Driving—Are We There Yet? A Review of Research Literature. ACM </a:t>
            </a:r>
            <a:r>
              <a:rPr lang="en-IN" sz="1600" dirty="0" err="1">
                <a:solidFill>
                  <a:schemeClr val="tx1"/>
                </a:solidFill>
                <a:latin typeface="Times New Roman" panose="02020603050405020304" pitchFamily="18" charset="0"/>
                <a:cs typeface="Times New Roman" panose="02020603050405020304" pitchFamily="18" charset="0"/>
              </a:rPr>
              <a:t>Comput</a:t>
            </a:r>
            <a:r>
              <a:rPr lang="en-IN" sz="1600" dirty="0">
                <a:solidFill>
                  <a:schemeClr val="tx1"/>
                </a:solidFill>
                <a:latin typeface="Times New Roman" panose="02020603050405020304" pitchFamily="18" charset="0"/>
                <a:cs typeface="Times New Roman" panose="02020603050405020304" pitchFamily="18" charset="0"/>
              </a:rPr>
              <a:t>. </a:t>
            </a:r>
            <a:r>
              <a:rPr lang="en-IN" sz="1600" dirty="0" err="1">
                <a:solidFill>
                  <a:schemeClr val="tx1"/>
                </a:solidFill>
                <a:latin typeface="Times New Roman" panose="02020603050405020304" pitchFamily="18" charset="0"/>
                <a:cs typeface="Times New Roman" panose="02020603050405020304" pitchFamily="18" charset="0"/>
              </a:rPr>
              <a:t>Surv</a:t>
            </a:r>
            <a:r>
              <a:rPr lang="en-IN" sz="1600" dirty="0">
                <a:solidFill>
                  <a:schemeClr val="tx1"/>
                </a:solidFill>
                <a:latin typeface="Times New Roman" panose="02020603050405020304" pitchFamily="18" charset="0"/>
                <a:cs typeface="Times New Roman" panose="02020603050405020304" pitchFamily="18" charset="0"/>
              </a:rPr>
              <a:t>. 55, 2, Article 27 (February 2023), 38 pages. </a:t>
            </a:r>
            <a:r>
              <a:rPr lang="en-IN" sz="1600" dirty="0">
                <a:solidFill>
                  <a:schemeClr val="tx1"/>
                </a:solidFill>
                <a:latin typeface="Times New Roman" panose="02020603050405020304" pitchFamily="18" charset="0"/>
                <a:cs typeface="Times New Roman" panose="02020603050405020304" pitchFamily="18" charset="0"/>
                <a:hlinkClick r:id="rId3"/>
              </a:rPr>
              <a:t>https://</a:t>
            </a:r>
            <a:r>
              <a:rPr lang="en-IN" sz="1600" dirty="0" err="1">
                <a:solidFill>
                  <a:schemeClr val="tx1"/>
                </a:solidFill>
                <a:latin typeface="Times New Roman" panose="02020603050405020304" pitchFamily="18" charset="0"/>
                <a:cs typeface="Times New Roman" panose="02020603050405020304" pitchFamily="18" charset="0"/>
                <a:hlinkClick r:id="rId3"/>
              </a:rPr>
              <a:t>doi.org</a:t>
            </a:r>
            <a:r>
              <a:rPr lang="en-IN" sz="1600" dirty="0">
                <a:solidFill>
                  <a:schemeClr val="tx1"/>
                </a:solidFill>
                <a:latin typeface="Times New Roman" panose="02020603050405020304" pitchFamily="18" charset="0"/>
                <a:cs typeface="Times New Roman" panose="02020603050405020304" pitchFamily="18" charset="0"/>
                <a:hlinkClick r:id="rId3"/>
              </a:rPr>
              <a:t>/10.1145/3485767 </a:t>
            </a: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73887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32B00-2BDE-FD18-61D1-75164674AFF9}"/>
              </a:ext>
            </a:extLst>
          </p:cNvPr>
          <p:cNvSpPr>
            <a:spLocks noGrp="1"/>
          </p:cNvSpPr>
          <p:nvPr>
            <p:ph type="title"/>
          </p:nvPr>
        </p:nvSpPr>
        <p:spPr>
          <a:xfrm>
            <a:off x="1371600" y="685800"/>
            <a:ext cx="9601200" cy="838200"/>
          </a:xfrm>
        </p:spPr>
        <p:txBody>
          <a:bodyPr/>
          <a:lstStyle/>
          <a:p>
            <a:pPr algn="ctr"/>
            <a:r>
              <a:rPr lang="en-US" dirty="0"/>
              <a:t>REFERENCE</a:t>
            </a:r>
          </a:p>
        </p:txBody>
      </p:sp>
      <p:sp>
        <p:nvSpPr>
          <p:cNvPr id="3" name="Content Placeholder 2">
            <a:extLst>
              <a:ext uri="{FF2B5EF4-FFF2-40B4-BE49-F238E27FC236}">
                <a16:creationId xmlns:a16="http://schemas.microsoft.com/office/drawing/2014/main" id="{A5B26B77-43D9-0AD2-ADD9-BB92D073AB92}"/>
              </a:ext>
            </a:extLst>
          </p:cNvPr>
          <p:cNvSpPr>
            <a:spLocks noGrp="1"/>
          </p:cNvSpPr>
          <p:nvPr>
            <p:ph idx="1"/>
          </p:nvPr>
        </p:nvSpPr>
        <p:spPr>
          <a:xfrm>
            <a:off x="1371600" y="1524001"/>
            <a:ext cx="9601200" cy="4343400"/>
          </a:xfrm>
        </p:spPr>
        <p:txBody>
          <a:bodyPr>
            <a:normAutofit/>
          </a:bodyPr>
          <a:lstStyle/>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a:t>
            </a:r>
            <a:r>
              <a:rPr lang="en-IN" sz="1600" dirty="0">
                <a:solidFill>
                  <a:schemeClr val="tx1"/>
                </a:solidFill>
                <a:latin typeface="Times New Roman" panose="02020603050405020304" pitchFamily="18" charset="0"/>
                <a:cs typeface="Times New Roman" panose="02020603050405020304" pitchFamily="18" charset="0"/>
              </a:rPr>
              <a:t>20</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Zekun</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Cai and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Aiping</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a:t>
            </a:r>
            <a:r>
              <a:rPr lang="en-IN" sz="1600" b="0" i="0" u="none" strike="noStrike" dirty="0" err="1">
                <a:solidFill>
                  <a:schemeClr val="tx1"/>
                </a:solidFill>
                <a:effectLst/>
                <a:latin typeface="Times New Roman" panose="02020603050405020304" pitchFamily="18" charset="0"/>
                <a:cs typeface="Times New Roman" panose="02020603050405020304" pitchFamily="18" charset="0"/>
              </a:rPr>
              <a:t>Xiong</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2023. Understand users' privacy perception and decision of V2X communication in connected autonomous vehicles. In Proceedings of the 32nd USENIX Conference on Security Symposium (SEC '23). USENIX Association, USA, Article 167, 2975–2992.</a:t>
            </a:r>
          </a:p>
          <a:p>
            <a:pPr marL="0" indent="0" algn="just">
              <a:lnSpc>
                <a:spcPct val="100000"/>
              </a:lnSpc>
              <a:buNone/>
            </a:pPr>
            <a:r>
              <a:rPr lang="en-IN" sz="1600" dirty="0">
                <a:solidFill>
                  <a:schemeClr val="tx1"/>
                </a:solidFill>
                <a:latin typeface="Times New Roman" panose="02020603050405020304" pitchFamily="18" charset="0"/>
                <a:cs typeface="Times New Roman" panose="02020603050405020304" pitchFamily="18" charset="0"/>
              </a:rPr>
              <a:t>[21] I. </a:t>
            </a:r>
            <a:r>
              <a:rPr lang="en-IN" sz="1600" dirty="0" err="1">
                <a:solidFill>
                  <a:schemeClr val="tx1"/>
                </a:solidFill>
                <a:latin typeface="Times New Roman" panose="02020603050405020304" pitchFamily="18" charset="0"/>
                <a:cs typeface="Times New Roman" panose="02020603050405020304" pitchFamily="18" charset="0"/>
              </a:rPr>
              <a:t>Finkelberg</a:t>
            </a:r>
            <a:r>
              <a:rPr lang="en-IN" sz="1600" dirty="0">
                <a:solidFill>
                  <a:schemeClr val="tx1"/>
                </a:solidFill>
                <a:latin typeface="Times New Roman" panose="02020603050405020304" pitchFamily="18" charset="0"/>
                <a:cs typeface="Times New Roman" panose="02020603050405020304" pitchFamily="18" charset="0"/>
              </a:rPr>
              <a:t> et al., "The Effects of Vehicle-to-Infrastructure Communication Reliability on Performance of Signalized Intersection Traffic Control," in IEEE Transactions on Intelligent Transportation Systems, vol. 23, no. 9, pp. 15450-15461, Sept. 2022, </a:t>
            </a:r>
            <a:r>
              <a:rPr lang="en-IN" sz="1600" dirty="0">
                <a:solidFill>
                  <a:schemeClr val="tx1"/>
                </a:solidFill>
                <a:latin typeface="Times New Roman" panose="02020603050405020304" pitchFamily="18" charset="0"/>
                <a:cs typeface="Times New Roman" panose="02020603050405020304" pitchFamily="18" charset="0"/>
                <a:hlinkClick r:id="rId2"/>
              </a:rPr>
              <a:t>https://doi: 10.1109/TITS.2022.3140767.</a:t>
            </a:r>
            <a:endParaRPr lang="en-IN" sz="1600" dirty="0">
              <a:solidFill>
                <a:schemeClr val="tx1"/>
              </a:solidFill>
              <a:latin typeface="Times New Roman" panose="02020603050405020304" pitchFamily="18" charset="0"/>
              <a:cs typeface="Times New Roman" panose="02020603050405020304" pitchFamily="18" charset="0"/>
            </a:endParaRPr>
          </a:p>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a:t>
            </a:r>
            <a:r>
              <a:rPr lang="en-IN" sz="1600" dirty="0">
                <a:solidFill>
                  <a:schemeClr val="tx1"/>
                </a:solidFill>
                <a:latin typeface="Times New Roman" panose="02020603050405020304" pitchFamily="18" charset="0"/>
                <a:cs typeface="Times New Roman" panose="02020603050405020304" pitchFamily="18" charset="0"/>
              </a:rPr>
              <a:t>22</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a:t>
            </a:r>
            <a:r>
              <a:rPr lang="en-IN" sz="1600" b="0" i="0" u="none" strike="noStrike" dirty="0" err="1">
                <a:solidFill>
                  <a:srgbClr val="333333"/>
                </a:solidFill>
                <a:effectLst/>
                <a:latin typeface="Times New Roman" panose="02020603050405020304" pitchFamily="18" charset="0"/>
                <a:cs typeface="Times New Roman" panose="02020603050405020304" pitchFamily="18" charset="0"/>
              </a:rPr>
              <a:t>Backfrieder</a:t>
            </a:r>
            <a:r>
              <a:rPr lang="en-IN" sz="1600" b="0" i="0" u="none" strike="noStrike" dirty="0">
                <a:solidFill>
                  <a:srgbClr val="333333"/>
                </a:solidFill>
                <a:effectLst/>
                <a:latin typeface="Times New Roman" panose="02020603050405020304" pitchFamily="18" charset="0"/>
                <a:cs typeface="Times New Roman" panose="02020603050405020304" pitchFamily="18" charset="0"/>
              </a:rPr>
              <a:t>, C. (2018). </a:t>
            </a:r>
            <a:r>
              <a:rPr lang="en-IN" sz="1600" b="0" i="1" u="none" strike="noStrike" dirty="0">
                <a:solidFill>
                  <a:srgbClr val="333333"/>
                </a:solidFill>
                <a:effectLst/>
                <a:latin typeface="Times New Roman" panose="02020603050405020304" pitchFamily="18" charset="0"/>
                <a:cs typeface="Times New Roman" panose="02020603050405020304" pitchFamily="18" charset="0"/>
              </a:rPr>
              <a:t>Traffic efficiency optimization through V2X communication</a:t>
            </a:r>
            <a:r>
              <a:rPr lang="en-IN" sz="1600" b="0" i="0" u="none" strike="noStrike" dirty="0">
                <a:solidFill>
                  <a:srgbClr val="333333"/>
                </a:solidFill>
                <a:effectLst/>
                <a:latin typeface="Times New Roman" panose="02020603050405020304" pitchFamily="18" charset="0"/>
                <a:cs typeface="Times New Roman" panose="02020603050405020304" pitchFamily="18" charset="0"/>
              </a:rPr>
              <a:t> [Dissertation, </a:t>
            </a:r>
            <a:r>
              <a:rPr lang="en-IN" sz="1600" b="0" i="0" u="none" strike="noStrike" dirty="0" err="1">
                <a:solidFill>
                  <a:srgbClr val="333333"/>
                </a:solidFill>
                <a:effectLst/>
                <a:latin typeface="Times New Roman" panose="02020603050405020304" pitchFamily="18" charset="0"/>
                <a:cs typeface="Times New Roman" panose="02020603050405020304" pitchFamily="18" charset="0"/>
              </a:rPr>
              <a:t>Technische</a:t>
            </a:r>
            <a:r>
              <a:rPr lang="en-IN" sz="1600" b="0" i="0" u="none" strike="noStrike" dirty="0">
                <a:solidFill>
                  <a:srgbClr val="333333"/>
                </a:solidFill>
                <a:effectLst/>
                <a:latin typeface="Times New Roman" panose="02020603050405020304" pitchFamily="18" charset="0"/>
                <a:cs typeface="Times New Roman" panose="02020603050405020304" pitchFamily="18" charset="0"/>
              </a:rPr>
              <a:t> Universität Wien]. </a:t>
            </a:r>
            <a:r>
              <a:rPr lang="en-IN" sz="1600" b="0" i="0" u="none" strike="noStrike" dirty="0" err="1">
                <a:solidFill>
                  <a:srgbClr val="333333"/>
                </a:solidFill>
                <a:effectLst/>
                <a:latin typeface="Times New Roman" panose="02020603050405020304" pitchFamily="18" charset="0"/>
                <a:cs typeface="Times New Roman" panose="02020603050405020304" pitchFamily="18" charset="0"/>
              </a:rPr>
              <a:t>reposiTUm</a:t>
            </a:r>
            <a:r>
              <a:rPr lang="en-IN" sz="1600" b="0" i="0" u="none" strike="noStrike" dirty="0">
                <a:solidFill>
                  <a:srgbClr val="333333"/>
                </a:solidFill>
                <a:effectLst/>
                <a:latin typeface="Times New Roman" panose="02020603050405020304" pitchFamily="18" charset="0"/>
                <a:cs typeface="Times New Roman" panose="02020603050405020304" pitchFamily="18" charset="0"/>
              </a:rPr>
              <a:t>. </a:t>
            </a:r>
            <a:r>
              <a:rPr lang="en-IN" sz="1600" b="0" i="0" u="none" strike="noStrike" dirty="0">
                <a:solidFill>
                  <a:srgbClr val="333333"/>
                </a:solidFill>
                <a:effectLst/>
                <a:latin typeface="Times New Roman" panose="02020603050405020304" pitchFamily="18" charset="0"/>
                <a:cs typeface="Times New Roman" panose="02020603050405020304" pitchFamily="18" charset="0"/>
                <a:hlinkClick r:id="rId3"/>
              </a:rPr>
              <a:t>https://doi.org/10.34726/hss.2018.54646</a:t>
            </a:r>
            <a:endParaRPr lang="en-IN" sz="1600" b="0" i="0" u="none" strike="noStrike" dirty="0">
              <a:solidFill>
                <a:srgbClr val="333333"/>
              </a:solidFill>
              <a:effectLst/>
              <a:latin typeface="Times New Roman" panose="02020603050405020304" pitchFamily="18" charset="0"/>
              <a:cs typeface="Times New Roman" panose="02020603050405020304" pitchFamily="18" charset="0"/>
            </a:endParaRPr>
          </a:p>
          <a:p>
            <a:pPr marL="0" indent="0" algn="just">
              <a:lnSpc>
                <a:spcPct val="100000"/>
              </a:lnSpc>
              <a:buNone/>
            </a:pPr>
            <a:r>
              <a:rPr lang="en-IN" sz="1600" dirty="0">
                <a:solidFill>
                  <a:srgbClr val="333333"/>
                </a:solidFill>
                <a:latin typeface="Times New Roman" panose="02020603050405020304" pitchFamily="18" charset="0"/>
                <a:cs typeface="Times New Roman" panose="02020603050405020304" pitchFamily="18" charset="0"/>
              </a:rPr>
              <a:t>[23] </a:t>
            </a:r>
            <a:r>
              <a:rPr lang="en-IN" sz="1600" dirty="0" err="1">
                <a:solidFill>
                  <a:srgbClr val="333333"/>
                </a:solidFill>
                <a:latin typeface="Times New Roman" panose="02020603050405020304" pitchFamily="18" charset="0"/>
                <a:cs typeface="Times New Roman" panose="02020603050405020304" pitchFamily="18" charset="0"/>
              </a:rPr>
              <a:t>Movil</a:t>
            </a:r>
            <a:r>
              <a:rPr lang="en-IN" sz="1600" dirty="0">
                <a:solidFill>
                  <a:srgbClr val="333333"/>
                </a:solidFill>
                <a:latin typeface="Times New Roman" panose="02020603050405020304" pitchFamily="18" charset="0"/>
                <a:cs typeface="Times New Roman" panose="02020603050405020304" pitchFamily="18" charset="0"/>
              </a:rPr>
              <a:t>, </a:t>
            </a:r>
            <a:r>
              <a:rPr lang="en-IN" sz="1600" dirty="0" err="1">
                <a:solidFill>
                  <a:srgbClr val="333333"/>
                </a:solidFill>
                <a:latin typeface="Times New Roman" panose="02020603050405020304" pitchFamily="18" charset="0"/>
                <a:cs typeface="Times New Roman" panose="02020603050405020304" pitchFamily="18" charset="0"/>
              </a:rPr>
              <a:t>Kathrein</a:t>
            </a:r>
            <a:r>
              <a:rPr lang="en-IN" sz="1600" dirty="0">
                <a:solidFill>
                  <a:srgbClr val="333333"/>
                </a:solidFill>
                <a:latin typeface="Times New Roman" panose="02020603050405020304" pitchFamily="18" charset="0"/>
                <a:cs typeface="Times New Roman" panose="02020603050405020304" pitchFamily="18" charset="0"/>
              </a:rPr>
              <a:t>, </a:t>
            </a:r>
            <a:r>
              <a:rPr lang="en-IN" sz="1600" dirty="0" err="1">
                <a:solidFill>
                  <a:srgbClr val="333333"/>
                </a:solidFill>
                <a:latin typeface="Times New Roman" panose="02020603050405020304" pitchFamily="18" charset="0"/>
                <a:cs typeface="Times New Roman" panose="02020603050405020304" pitchFamily="18" charset="0"/>
              </a:rPr>
              <a:t>Mavenir</a:t>
            </a:r>
            <a:r>
              <a:rPr lang="en-IN" sz="1600" dirty="0">
                <a:solidFill>
                  <a:srgbClr val="333333"/>
                </a:solidFill>
                <a:latin typeface="Times New Roman" panose="02020603050405020304" pitchFamily="18" charset="0"/>
                <a:cs typeface="Times New Roman" panose="02020603050405020304" pitchFamily="18" charset="0"/>
              </a:rPr>
              <a:t> (2018). “Cellular V2X Communications Towards 5G”. 5G Americas. </a:t>
            </a:r>
          </a:p>
          <a:p>
            <a:pPr marL="0" indent="0" algn="just">
              <a:lnSpc>
                <a:spcPct val="100000"/>
              </a:lnSpc>
              <a:buNone/>
            </a:pPr>
            <a:endParaRPr lang="en-IN" sz="1600" dirty="0">
              <a:solidFill>
                <a:srgbClr val="333333"/>
              </a:solidFill>
              <a:latin typeface="Times New Roman" panose="02020603050405020304" pitchFamily="18" charset="0"/>
              <a:cs typeface="Times New Roman" panose="02020603050405020304" pitchFamily="18" charset="0"/>
            </a:endParaRPr>
          </a:p>
          <a:p>
            <a:pPr marL="0" indent="0" algn="just">
              <a:lnSpc>
                <a:spcPct val="100000"/>
              </a:lnSpc>
              <a:buNone/>
            </a:pP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53035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32B00-2BDE-FD18-61D1-75164674AFF9}"/>
              </a:ext>
            </a:extLst>
          </p:cNvPr>
          <p:cNvSpPr>
            <a:spLocks noGrp="1"/>
          </p:cNvSpPr>
          <p:nvPr>
            <p:ph type="title"/>
          </p:nvPr>
        </p:nvSpPr>
        <p:spPr>
          <a:xfrm>
            <a:off x="1371600" y="685800"/>
            <a:ext cx="9601200" cy="838200"/>
          </a:xfrm>
        </p:spPr>
        <p:txBody>
          <a:bodyPr/>
          <a:lstStyle/>
          <a:p>
            <a:pPr algn="ctr"/>
            <a:r>
              <a:rPr lang="en-US" dirty="0"/>
              <a:t>REFERENCE</a:t>
            </a:r>
          </a:p>
        </p:txBody>
      </p:sp>
      <p:sp>
        <p:nvSpPr>
          <p:cNvPr id="3" name="Content Placeholder 2">
            <a:extLst>
              <a:ext uri="{FF2B5EF4-FFF2-40B4-BE49-F238E27FC236}">
                <a16:creationId xmlns:a16="http://schemas.microsoft.com/office/drawing/2014/main" id="{A5B26B77-43D9-0AD2-ADD9-BB92D073AB92}"/>
              </a:ext>
            </a:extLst>
          </p:cNvPr>
          <p:cNvSpPr>
            <a:spLocks noGrp="1"/>
          </p:cNvSpPr>
          <p:nvPr>
            <p:ph idx="1"/>
          </p:nvPr>
        </p:nvSpPr>
        <p:spPr>
          <a:xfrm>
            <a:off x="1371600" y="1524001"/>
            <a:ext cx="9601200" cy="4343400"/>
          </a:xfrm>
        </p:spPr>
        <p:txBody>
          <a:bodyPr>
            <a:normAutofit lnSpcReduction="10000"/>
          </a:bodyPr>
          <a:lstStyle/>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[24] </a:t>
            </a:r>
            <a:r>
              <a:rPr lang="en-IN" sz="1600" b="0" i="0" u="none" strike="noStrike" dirty="0">
                <a:solidFill>
                  <a:srgbClr val="333333"/>
                </a:solidFill>
                <a:effectLst/>
                <a:latin typeface="Times New Roman" panose="02020603050405020304" pitchFamily="18" charset="0"/>
                <a:cs typeface="Times New Roman" panose="02020603050405020304" pitchFamily="18" charset="0"/>
              </a:rPr>
              <a:t>Cheung, Y., </a:t>
            </a:r>
            <a:r>
              <a:rPr lang="en-IN" sz="1600" b="0" i="0" u="none" strike="noStrike" dirty="0" err="1">
                <a:solidFill>
                  <a:srgbClr val="333333"/>
                </a:solidFill>
                <a:effectLst/>
                <a:latin typeface="Times New Roman" panose="02020603050405020304" pitchFamily="18" charset="0"/>
                <a:cs typeface="Times New Roman" panose="02020603050405020304" pitchFamily="18" charset="0"/>
              </a:rPr>
              <a:t>Qiu</a:t>
            </a:r>
            <a:r>
              <a:rPr lang="en-IN" sz="1600" b="0" i="0" u="none" strike="noStrike" dirty="0">
                <a:solidFill>
                  <a:srgbClr val="333333"/>
                </a:solidFill>
                <a:effectLst/>
                <a:latin typeface="Times New Roman" panose="02020603050405020304" pitchFamily="18" charset="0"/>
                <a:cs typeface="Times New Roman" panose="02020603050405020304" pitchFamily="18" charset="0"/>
              </a:rPr>
              <a:t>, M., Liu, M. (2019). Autonomous Vehicle Communication in V2X Network with LoRa Protocol. In: </a:t>
            </a:r>
            <a:r>
              <a:rPr lang="en-IN" sz="1600" b="0" i="0" u="none" strike="noStrike" dirty="0" err="1">
                <a:solidFill>
                  <a:srgbClr val="333333"/>
                </a:solidFill>
                <a:effectLst/>
                <a:latin typeface="Times New Roman" panose="02020603050405020304" pitchFamily="18" charset="0"/>
                <a:cs typeface="Times New Roman" panose="02020603050405020304" pitchFamily="18" charset="0"/>
              </a:rPr>
              <a:t>Qiu</a:t>
            </a:r>
            <a:r>
              <a:rPr lang="en-IN" sz="1600" b="0" i="0" u="none" strike="noStrike" dirty="0">
                <a:solidFill>
                  <a:srgbClr val="333333"/>
                </a:solidFill>
                <a:effectLst/>
                <a:latin typeface="Times New Roman" panose="02020603050405020304" pitchFamily="18" charset="0"/>
                <a:cs typeface="Times New Roman" panose="02020603050405020304" pitchFamily="18" charset="0"/>
              </a:rPr>
              <a:t>, M. (eds) Smart Computing and Communication. </a:t>
            </a:r>
            <a:r>
              <a:rPr lang="en-IN" sz="1600" b="0" i="0" u="none" strike="noStrike" dirty="0" err="1">
                <a:solidFill>
                  <a:srgbClr val="333333"/>
                </a:solidFill>
                <a:effectLst/>
                <a:latin typeface="Times New Roman" panose="02020603050405020304" pitchFamily="18" charset="0"/>
                <a:cs typeface="Times New Roman" panose="02020603050405020304" pitchFamily="18" charset="0"/>
              </a:rPr>
              <a:t>SmartCom</a:t>
            </a:r>
            <a:r>
              <a:rPr lang="en-IN" sz="1600" b="0" i="0" u="none" strike="noStrike" dirty="0">
                <a:solidFill>
                  <a:srgbClr val="333333"/>
                </a:solidFill>
                <a:effectLst/>
                <a:latin typeface="Times New Roman" panose="02020603050405020304" pitchFamily="18" charset="0"/>
                <a:cs typeface="Times New Roman" panose="02020603050405020304" pitchFamily="18" charset="0"/>
              </a:rPr>
              <a:t> 2019. Lecture Notes in Computer Science(), vol 11910. Springer, Cham. </a:t>
            </a:r>
            <a:r>
              <a:rPr lang="en-IN" sz="1600" b="0" i="0" u="none" strike="noStrike" dirty="0">
                <a:solidFill>
                  <a:srgbClr val="333333"/>
                </a:solidFill>
                <a:effectLst/>
                <a:latin typeface="Times New Roman" panose="02020603050405020304" pitchFamily="18" charset="0"/>
                <a:cs typeface="Times New Roman" panose="02020603050405020304" pitchFamily="18" charset="0"/>
                <a:hlinkClick r:id="rId2"/>
              </a:rPr>
              <a:t>https://doi.org/10.1007/978-3-030-34139-8_40</a:t>
            </a:r>
            <a:r>
              <a:rPr lang="en-IN" sz="1600" b="0" i="0" u="none" strike="noStrike" dirty="0">
                <a:solidFill>
                  <a:schemeClr val="tx1"/>
                </a:solidFill>
                <a:effectLst/>
                <a:latin typeface="Times New Roman" panose="02020603050405020304" pitchFamily="18" charset="0"/>
                <a:cs typeface="Times New Roman" panose="02020603050405020304" pitchFamily="18" charset="0"/>
                <a:hlinkClick r:id="rId2"/>
              </a:rPr>
              <a:t> </a:t>
            </a: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a:p>
            <a:pPr marL="0" indent="0" algn="just">
              <a:lnSpc>
                <a:spcPct val="100000"/>
              </a:lnSpc>
              <a:buNone/>
            </a:pPr>
            <a:r>
              <a:rPr lang="en-IN" sz="1600" dirty="0">
                <a:solidFill>
                  <a:schemeClr val="tx1"/>
                </a:solidFill>
                <a:latin typeface="Times New Roman" panose="02020603050405020304" pitchFamily="18" charset="0"/>
                <a:cs typeface="Times New Roman" panose="02020603050405020304" pitchFamily="18" charset="0"/>
              </a:rPr>
              <a:t>[25] </a:t>
            </a:r>
            <a:r>
              <a:rPr lang="en-IN" sz="1600" dirty="0" err="1">
                <a:solidFill>
                  <a:schemeClr val="tx1"/>
                </a:solidFill>
                <a:latin typeface="Times New Roman" panose="02020603050405020304" pitchFamily="18" charset="0"/>
                <a:cs typeface="Times New Roman" panose="02020603050405020304" pitchFamily="18" charset="0"/>
              </a:rPr>
              <a:t>Natsuki</a:t>
            </a:r>
            <a:r>
              <a:rPr lang="en-IN" sz="1600" dirty="0">
                <a:solidFill>
                  <a:schemeClr val="tx1"/>
                </a:solidFill>
                <a:latin typeface="Times New Roman" panose="02020603050405020304" pitchFamily="18" charset="0"/>
                <a:cs typeface="Times New Roman" panose="02020603050405020304" pitchFamily="18" charset="0"/>
              </a:rPr>
              <a:t> UEHARA,  Kenya SATO (2022). </a:t>
            </a:r>
            <a:r>
              <a:rPr lang="en-IN" sz="1600" dirty="0">
                <a:effectLst/>
                <a:latin typeface="Times New Roman" panose="02020603050405020304" pitchFamily="18" charset="0"/>
                <a:cs typeface="Times New Roman" panose="02020603050405020304" pitchFamily="18" charset="0"/>
              </a:rPr>
              <a:t>V2X Communication Congestion Control Method based on Vehicle Flow Management. Computer and Information Science, Graduate School of Science and Engineering, Doshisha University, Kyoto, Japan. </a:t>
            </a:r>
            <a:r>
              <a:rPr lang="en-IN" sz="1600" dirty="0">
                <a:effectLst/>
                <a:latin typeface="Times New Roman" panose="02020603050405020304" pitchFamily="18" charset="0"/>
                <a:cs typeface="Times New Roman" panose="02020603050405020304" pitchFamily="18" charset="0"/>
                <a:hlinkClick r:id="rId3"/>
              </a:rPr>
              <a:t>https://</a:t>
            </a:r>
            <a:r>
              <a:rPr lang="en-IN" sz="1600" dirty="0" err="1">
                <a:effectLst/>
                <a:latin typeface="Times New Roman" panose="02020603050405020304" pitchFamily="18" charset="0"/>
                <a:cs typeface="Times New Roman" panose="02020603050405020304" pitchFamily="18" charset="0"/>
                <a:hlinkClick r:id="rId3"/>
              </a:rPr>
              <a:t>doi.org</a:t>
            </a:r>
            <a:r>
              <a:rPr lang="en-IN" sz="1600" dirty="0">
                <a:effectLst/>
                <a:latin typeface="Times New Roman" panose="02020603050405020304" pitchFamily="18" charset="0"/>
                <a:cs typeface="Times New Roman" panose="02020603050405020304" pitchFamily="18" charset="0"/>
                <a:hlinkClick r:id="rId3"/>
              </a:rPr>
              <a:t>/</a:t>
            </a:r>
            <a:r>
              <a:rPr lang="en-IN" sz="1400" u="none" strike="noStrike" dirty="0">
                <a:solidFill>
                  <a:srgbClr val="0055AA"/>
                </a:solidFill>
                <a:effectLst/>
                <a:hlinkClick r:id="rId3"/>
              </a:rPr>
              <a:t> 10.14988/00028928</a:t>
            </a: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a:p>
            <a:pPr marL="0" indent="0" algn="just">
              <a:lnSpc>
                <a:spcPct val="100000"/>
              </a:lnSpc>
              <a:buNone/>
            </a:pPr>
            <a:r>
              <a:rPr lang="en-IN" sz="1600" dirty="0">
                <a:solidFill>
                  <a:schemeClr val="tx1"/>
                </a:solidFill>
                <a:latin typeface="Times New Roman" panose="02020603050405020304" pitchFamily="18" charset="0"/>
                <a:cs typeface="Times New Roman" panose="02020603050405020304" pitchFamily="18" charset="0"/>
              </a:rPr>
              <a:t>[26] G. </a:t>
            </a:r>
            <a:r>
              <a:rPr lang="en-IN" sz="1600" dirty="0" err="1">
                <a:solidFill>
                  <a:schemeClr val="tx1"/>
                </a:solidFill>
                <a:latin typeface="Times New Roman" panose="02020603050405020304" pitchFamily="18" charset="0"/>
                <a:cs typeface="Times New Roman" panose="02020603050405020304" pitchFamily="18" charset="0"/>
              </a:rPr>
              <a:t>Bendiab</a:t>
            </a:r>
            <a:r>
              <a:rPr lang="en-IN" sz="1600" dirty="0">
                <a:solidFill>
                  <a:schemeClr val="tx1"/>
                </a:solidFill>
                <a:latin typeface="Times New Roman" panose="02020603050405020304" pitchFamily="18" charset="0"/>
                <a:cs typeface="Times New Roman" panose="02020603050405020304" pitchFamily="18" charset="0"/>
              </a:rPr>
              <a:t>, A. </a:t>
            </a:r>
            <a:r>
              <a:rPr lang="en-IN" sz="1600" dirty="0" err="1">
                <a:solidFill>
                  <a:schemeClr val="tx1"/>
                </a:solidFill>
                <a:latin typeface="Times New Roman" panose="02020603050405020304" pitchFamily="18" charset="0"/>
                <a:cs typeface="Times New Roman" panose="02020603050405020304" pitchFamily="18" charset="0"/>
              </a:rPr>
              <a:t>Hameurlaine</a:t>
            </a:r>
            <a:r>
              <a:rPr lang="en-IN" sz="1600" dirty="0">
                <a:solidFill>
                  <a:schemeClr val="tx1"/>
                </a:solidFill>
                <a:latin typeface="Times New Roman" panose="02020603050405020304" pitchFamily="18" charset="0"/>
                <a:cs typeface="Times New Roman" panose="02020603050405020304" pitchFamily="18" charset="0"/>
              </a:rPr>
              <a:t>, G. </a:t>
            </a:r>
            <a:r>
              <a:rPr lang="en-IN" sz="1600" dirty="0" err="1">
                <a:solidFill>
                  <a:schemeClr val="tx1"/>
                </a:solidFill>
                <a:latin typeface="Times New Roman" panose="02020603050405020304" pitchFamily="18" charset="0"/>
                <a:cs typeface="Times New Roman" panose="02020603050405020304" pitchFamily="18" charset="0"/>
              </a:rPr>
              <a:t>Germanos</a:t>
            </a:r>
            <a:r>
              <a:rPr lang="en-IN" sz="1600" dirty="0">
                <a:solidFill>
                  <a:schemeClr val="tx1"/>
                </a:solidFill>
                <a:latin typeface="Times New Roman" panose="02020603050405020304" pitchFamily="18" charset="0"/>
                <a:cs typeface="Times New Roman" panose="02020603050405020304" pitchFamily="18" charset="0"/>
              </a:rPr>
              <a:t>, N. </a:t>
            </a:r>
            <a:r>
              <a:rPr lang="en-IN" sz="1600" dirty="0" err="1">
                <a:solidFill>
                  <a:schemeClr val="tx1"/>
                </a:solidFill>
                <a:latin typeface="Times New Roman" panose="02020603050405020304" pitchFamily="18" charset="0"/>
                <a:cs typeface="Times New Roman" panose="02020603050405020304" pitchFamily="18" charset="0"/>
              </a:rPr>
              <a:t>Kolokotronis</a:t>
            </a:r>
            <a:r>
              <a:rPr lang="en-IN" sz="1600" dirty="0">
                <a:solidFill>
                  <a:schemeClr val="tx1"/>
                </a:solidFill>
                <a:latin typeface="Times New Roman" panose="02020603050405020304" pitchFamily="18" charset="0"/>
                <a:cs typeface="Times New Roman" panose="02020603050405020304" pitchFamily="18" charset="0"/>
              </a:rPr>
              <a:t> and S. </a:t>
            </a:r>
            <a:r>
              <a:rPr lang="en-IN" sz="1600" dirty="0" err="1">
                <a:solidFill>
                  <a:schemeClr val="tx1"/>
                </a:solidFill>
                <a:latin typeface="Times New Roman" panose="02020603050405020304" pitchFamily="18" charset="0"/>
                <a:cs typeface="Times New Roman" panose="02020603050405020304" pitchFamily="18" charset="0"/>
              </a:rPr>
              <a:t>Shiaeles</a:t>
            </a:r>
            <a:r>
              <a:rPr lang="en-IN" sz="1600" dirty="0">
                <a:solidFill>
                  <a:schemeClr val="tx1"/>
                </a:solidFill>
                <a:latin typeface="Times New Roman" panose="02020603050405020304" pitchFamily="18" charset="0"/>
                <a:cs typeface="Times New Roman" panose="02020603050405020304" pitchFamily="18" charset="0"/>
              </a:rPr>
              <a:t>, "Autonomous Vehicles Security: Challenges and Solutions Using Blockchain and Artificial Intelligence," in IEEE Transactions on Intelligent Transportation Systems, vol. 24, no. 4, pp. 3614-3637, April 2023, </a:t>
            </a:r>
            <a:r>
              <a:rPr lang="en-IN" sz="1600" dirty="0">
                <a:solidFill>
                  <a:schemeClr val="tx1"/>
                </a:solidFill>
                <a:latin typeface="Times New Roman" panose="02020603050405020304" pitchFamily="18" charset="0"/>
                <a:cs typeface="Times New Roman" panose="02020603050405020304" pitchFamily="18" charset="0"/>
                <a:hlinkClick r:id="rId4"/>
              </a:rPr>
              <a:t>https://doi: 10.1109/TITS.2023.3236274. </a:t>
            </a:r>
            <a:endParaRPr lang="en-IN" sz="1600" dirty="0">
              <a:solidFill>
                <a:schemeClr val="tx1"/>
              </a:solidFill>
              <a:latin typeface="Times New Roman" panose="02020603050405020304" pitchFamily="18" charset="0"/>
              <a:cs typeface="Times New Roman" panose="02020603050405020304" pitchFamily="18" charset="0"/>
            </a:endParaRPr>
          </a:p>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[27]</a:t>
            </a:r>
            <a:r>
              <a:rPr lang="en-IN" sz="1600" dirty="0">
                <a:solidFill>
                  <a:schemeClr val="tx1"/>
                </a:solidFill>
                <a:latin typeface="Times New Roman" panose="02020603050405020304" pitchFamily="18" charset="0"/>
                <a:cs typeface="Times New Roman" panose="02020603050405020304" pitchFamily="18" charset="0"/>
              </a:rPr>
              <a:t> </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Al-Turki M, </a:t>
            </a:r>
            <a:r>
              <a:rPr lang="en-IN" sz="1600" b="0" i="0" u="none" strike="noStrike" dirty="0" err="1">
                <a:solidFill>
                  <a:srgbClr val="222222"/>
                </a:solidFill>
                <a:effectLst/>
                <a:latin typeface="Times New Roman" panose="02020603050405020304" pitchFamily="18" charset="0"/>
                <a:cs typeface="Times New Roman" panose="02020603050405020304" pitchFamily="18" charset="0"/>
              </a:rPr>
              <a:t>Ratrout</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NT, Rahman SM, Reza I. Impacts of Autonomous Vehicles on Traffic Flow Characteristics under Mixed Traffic Environment: Future Perspectives. </a:t>
            </a:r>
            <a:r>
              <a:rPr lang="en-IN" sz="1600" b="0" i="1" u="none" strike="noStrike" dirty="0">
                <a:solidFill>
                  <a:srgbClr val="222222"/>
                </a:solidFill>
                <a:effectLst/>
                <a:latin typeface="Times New Roman" panose="02020603050405020304" pitchFamily="18" charset="0"/>
                <a:cs typeface="Times New Roman" panose="02020603050405020304" pitchFamily="18" charset="0"/>
              </a:rPr>
              <a:t>Sustainability</a:t>
            </a:r>
            <a:r>
              <a:rPr lang="en-IN" sz="1600" b="0" i="0" u="none" strike="noStrike" dirty="0">
                <a:solidFill>
                  <a:srgbClr val="222222"/>
                </a:solidFill>
                <a:effectLst/>
                <a:latin typeface="Times New Roman" panose="02020603050405020304" pitchFamily="18" charset="0"/>
                <a:cs typeface="Times New Roman" panose="02020603050405020304" pitchFamily="18" charset="0"/>
              </a:rPr>
              <a:t>. 2021; 13(19):11052. </a:t>
            </a:r>
            <a:r>
              <a:rPr lang="en-IN" sz="1600" b="0" i="0" u="none" strike="noStrike" dirty="0">
                <a:solidFill>
                  <a:srgbClr val="222222"/>
                </a:solidFill>
                <a:effectLst/>
                <a:latin typeface="Times New Roman" panose="02020603050405020304" pitchFamily="18" charset="0"/>
                <a:cs typeface="Times New Roman" panose="02020603050405020304" pitchFamily="18" charset="0"/>
                <a:hlinkClick r:id="rId5"/>
              </a:rPr>
              <a:t>https://doi.org/10.3390/su131911052</a:t>
            </a:r>
            <a:endParaRPr lang="en-IN" sz="1600" b="0" i="0" u="none" strike="noStrike" dirty="0">
              <a:solidFill>
                <a:srgbClr val="222222"/>
              </a:solidFill>
              <a:effectLst/>
              <a:latin typeface="Times New Roman" panose="02020603050405020304" pitchFamily="18" charset="0"/>
              <a:cs typeface="Times New Roman" panose="02020603050405020304" pitchFamily="18" charset="0"/>
            </a:endParaRPr>
          </a:p>
          <a:p>
            <a:pPr marL="0" indent="0" algn="just">
              <a:lnSpc>
                <a:spcPct val="100000"/>
              </a:lnSpc>
              <a:buNone/>
            </a:pPr>
            <a:r>
              <a:rPr lang="en-IN" sz="1600" dirty="0">
                <a:solidFill>
                  <a:srgbClr val="222222"/>
                </a:solidFill>
                <a:latin typeface="Times New Roman" panose="02020603050405020304" pitchFamily="18" charset="0"/>
                <a:cs typeface="Times New Roman" panose="02020603050405020304" pitchFamily="18" charset="0"/>
              </a:rPr>
              <a:t>[28] Hobert, Laurens &amp; </a:t>
            </a:r>
            <a:r>
              <a:rPr lang="en-IN" sz="1600" dirty="0" err="1">
                <a:solidFill>
                  <a:srgbClr val="222222"/>
                </a:solidFill>
                <a:latin typeface="Times New Roman" panose="02020603050405020304" pitchFamily="18" charset="0"/>
                <a:cs typeface="Times New Roman" panose="02020603050405020304" pitchFamily="18" charset="0"/>
              </a:rPr>
              <a:t>Festag</a:t>
            </a:r>
            <a:r>
              <a:rPr lang="en-IN" sz="1600" dirty="0">
                <a:solidFill>
                  <a:srgbClr val="222222"/>
                </a:solidFill>
                <a:latin typeface="Times New Roman" panose="02020603050405020304" pitchFamily="18" charset="0"/>
                <a:cs typeface="Times New Roman" panose="02020603050405020304" pitchFamily="18" charset="0"/>
              </a:rPr>
              <a:t>, Andreas &amp; </a:t>
            </a:r>
            <a:r>
              <a:rPr lang="en-IN" sz="1600" dirty="0" err="1">
                <a:solidFill>
                  <a:srgbClr val="222222"/>
                </a:solidFill>
                <a:latin typeface="Times New Roman" panose="02020603050405020304" pitchFamily="18" charset="0"/>
                <a:cs typeface="Times New Roman" panose="02020603050405020304" pitchFamily="18" charset="0"/>
              </a:rPr>
              <a:t>Llatser</a:t>
            </a:r>
            <a:r>
              <a:rPr lang="en-IN" sz="1600" dirty="0">
                <a:solidFill>
                  <a:srgbClr val="222222"/>
                </a:solidFill>
                <a:latin typeface="Times New Roman" panose="02020603050405020304" pitchFamily="18" charset="0"/>
                <a:cs typeface="Times New Roman" panose="02020603050405020304" pitchFamily="18" charset="0"/>
              </a:rPr>
              <a:t>, Ignacio &amp; </a:t>
            </a:r>
            <a:r>
              <a:rPr lang="en-IN" sz="1600" dirty="0" err="1">
                <a:solidFill>
                  <a:srgbClr val="222222"/>
                </a:solidFill>
                <a:latin typeface="Times New Roman" panose="02020603050405020304" pitchFamily="18" charset="0"/>
                <a:cs typeface="Times New Roman" panose="02020603050405020304" pitchFamily="18" charset="0"/>
              </a:rPr>
              <a:t>Altomare</a:t>
            </a:r>
            <a:r>
              <a:rPr lang="en-IN" sz="1600" dirty="0">
                <a:solidFill>
                  <a:srgbClr val="222222"/>
                </a:solidFill>
                <a:latin typeface="Times New Roman" panose="02020603050405020304" pitchFamily="18" charset="0"/>
                <a:cs typeface="Times New Roman" panose="02020603050405020304" pitchFamily="18" charset="0"/>
              </a:rPr>
              <a:t>, Luciano &amp; </a:t>
            </a:r>
            <a:r>
              <a:rPr lang="en-IN" sz="1600" dirty="0" err="1">
                <a:solidFill>
                  <a:srgbClr val="222222"/>
                </a:solidFill>
                <a:latin typeface="Times New Roman" panose="02020603050405020304" pitchFamily="18" charset="0"/>
                <a:cs typeface="Times New Roman" panose="02020603050405020304" pitchFamily="18" charset="0"/>
              </a:rPr>
              <a:t>Visintainer</a:t>
            </a:r>
            <a:r>
              <a:rPr lang="en-IN" sz="1600" dirty="0">
                <a:solidFill>
                  <a:srgbClr val="222222"/>
                </a:solidFill>
                <a:latin typeface="Times New Roman" panose="02020603050405020304" pitchFamily="18" charset="0"/>
                <a:cs typeface="Times New Roman" panose="02020603050405020304" pitchFamily="18" charset="0"/>
              </a:rPr>
              <a:t>, Filippo &amp; Kovacs, Andras. (2015). Enhancements of V2X Communication in Support of Cooperative Autonomous Driving. IEEE Communications Magazine. 53. 64-70. 10.1109/MCOM.2015.7355568. </a:t>
            </a: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99116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32B00-2BDE-FD18-61D1-75164674AFF9}"/>
              </a:ext>
            </a:extLst>
          </p:cNvPr>
          <p:cNvSpPr>
            <a:spLocks noGrp="1"/>
          </p:cNvSpPr>
          <p:nvPr>
            <p:ph type="title"/>
          </p:nvPr>
        </p:nvSpPr>
        <p:spPr>
          <a:xfrm>
            <a:off x="1371600" y="685800"/>
            <a:ext cx="9601200" cy="838200"/>
          </a:xfrm>
        </p:spPr>
        <p:txBody>
          <a:bodyPr/>
          <a:lstStyle/>
          <a:p>
            <a:pPr algn="ctr"/>
            <a:r>
              <a:rPr lang="en-US" dirty="0"/>
              <a:t>REFERENCE</a:t>
            </a:r>
          </a:p>
        </p:txBody>
      </p:sp>
      <p:sp>
        <p:nvSpPr>
          <p:cNvPr id="3" name="Content Placeholder 2">
            <a:extLst>
              <a:ext uri="{FF2B5EF4-FFF2-40B4-BE49-F238E27FC236}">
                <a16:creationId xmlns:a16="http://schemas.microsoft.com/office/drawing/2014/main" id="{A5B26B77-43D9-0AD2-ADD9-BB92D073AB92}"/>
              </a:ext>
            </a:extLst>
          </p:cNvPr>
          <p:cNvSpPr>
            <a:spLocks noGrp="1"/>
          </p:cNvSpPr>
          <p:nvPr>
            <p:ph idx="1"/>
          </p:nvPr>
        </p:nvSpPr>
        <p:spPr>
          <a:xfrm>
            <a:off x="1371600" y="1524001"/>
            <a:ext cx="9601200" cy="4343400"/>
          </a:xfrm>
        </p:spPr>
        <p:txBody>
          <a:bodyPr>
            <a:normAutofit/>
          </a:bodyPr>
          <a:lstStyle/>
          <a:p>
            <a:pPr marL="0" indent="0" algn="just">
              <a:lnSpc>
                <a:spcPct val="100000"/>
              </a:lnSpc>
              <a:buNone/>
            </a:pPr>
            <a:r>
              <a:rPr lang="en-IN" sz="1600" b="0" i="0" u="none" strike="noStrike" dirty="0">
                <a:solidFill>
                  <a:schemeClr val="tx1"/>
                </a:solidFill>
                <a:effectLst/>
                <a:latin typeface="Times New Roman" panose="02020603050405020304" pitchFamily="18" charset="0"/>
                <a:cs typeface="Times New Roman" panose="02020603050405020304" pitchFamily="18" charset="0"/>
              </a:rPr>
              <a:t>[29] </a:t>
            </a:r>
            <a:r>
              <a:rPr lang="en-IN" sz="1400" b="0" i="0" u="none" strike="noStrike" dirty="0">
                <a:solidFill>
                  <a:srgbClr val="333333"/>
                </a:solidFill>
                <a:effectLst/>
                <a:latin typeface="Open Sans" panose="020B0606030504020204" pitchFamily="34" charset="0"/>
              </a:rPr>
              <a:t>Dai, Y., Yang, Y., &amp; Zhong, H. (2023). Impact of Platoon Management on Heterogeneous Traffic under V2X Communication Limitation. </a:t>
            </a:r>
            <a:r>
              <a:rPr lang="en-IN" sz="1400" b="0" i="1" u="none" strike="noStrike" dirty="0">
                <a:solidFill>
                  <a:srgbClr val="333333"/>
                </a:solidFill>
                <a:effectLst/>
                <a:latin typeface="Open Sans" panose="020B0606030504020204" pitchFamily="34" charset="0"/>
              </a:rPr>
              <a:t>Transportation Research Record</a:t>
            </a:r>
            <a:r>
              <a:rPr lang="en-IN" sz="1400" b="0" i="0" u="none" strike="noStrike" dirty="0">
                <a:solidFill>
                  <a:srgbClr val="333333"/>
                </a:solidFill>
                <a:effectLst/>
                <a:latin typeface="Open Sans" panose="020B0606030504020204" pitchFamily="34" charset="0"/>
              </a:rPr>
              <a:t>, </a:t>
            </a:r>
            <a:r>
              <a:rPr lang="en-IN" sz="1400" b="0" i="1" u="none" strike="noStrike" dirty="0">
                <a:solidFill>
                  <a:srgbClr val="333333"/>
                </a:solidFill>
                <a:effectLst/>
                <a:latin typeface="Open Sans" panose="020B0606030504020204" pitchFamily="34" charset="0"/>
              </a:rPr>
              <a:t>2677</a:t>
            </a:r>
            <a:r>
              <a:rPr lang="en-IN" sz="1400" b="0" i="0" u="none" strike="noStrike" dirty="0">
                <a:solidFill>
                  <a:srgbClr val="333333"/>
                </a:solidFill>
                <a:effectLst/>
                <a:latin typeface="Open Sans" panose="020B0606030504020204" pitchFamily="34" charset="0"/>
              </a:rPr>
              <a:t>(5), 1100-1119. </a:t>
            </a:r>
            <a:r>
              <a:rPr lang="en-IN" sz="1400" b="0" i="0" u="sng" dirty="0">
                <a:solidFill>
                  <a:srgbClr val="006ACC"/>
                </a:solidFill>
                <a:effectLst/>
                <a:latin typeface="Open Sans" panose="020B0606030504020204" pitchFamily="34" charset="0"/>
                <a:hlinkClick r:id="rId2"/>
              </a:rPr>
              <a:t>https://doi.org/10.1177/03611981221140365</a:t>
            </a:r>
            <a:r>
              <a:rPr lang="en-IN" sz="1600" b="0" i="0" u="none" strike="noStrike" dirty="0">
                <a:solidFill>
                  <a:schemeClr val="tx1"/>
                </a:solidFill>
                <a:effectLst/>
                <a:latin typeface="Times New Roman" panose="02020603050405020304" pitchFamily="18" charset="0"/>
                <a:cs typeface="Times New Roman" panose="02020603050405020304" pitchFamily="18" charset="0"/>
              </a:rPr>
              <a:t> </a:t>
            </a:r>
          </a:p>
          <a:p>
            <a:pPr marL="0" indent="0" algn="just">
              <a:lnSpc>
                <a:spcPct val="100000"/>
              </a:lnSpc>
              <a:buNone/>
            </a:pPr>
            <a:r>
              <a:rPr lang="en-IN" sz="1600" dirty="0">
                <a:solidFill>
                  <a:schemeClr val="tx1"/>
                </a:solidFill>
                <a:latin typeface="Times New Roman" panose="02020603050405020304" pitchFamily="18" charset="0"/>
                <a:cs typeface="Times New Roman" panose="02020603050405020304" pitchFamily="18" charset="0"/>
              </a:rPr>
              <a:t>[30] </a:t>
            </a:r>
            <a:r>
              <a:rPr lang="en-IN" sz="1600" dirty="0" err="1">
                <a:solidFill>
                  <a:schemeClr val="tx1"/>
                </a:solidFill>
                <a:latin typeface="Times New Roman" panose="02020603050405020304" pitchFamily="18" charset="0"/>
                <a:cs typeface="Times New Roman" panose="02020603050405020304" pitchFamily="18" charset="0"/>
              </a:rPr>
              <a:t>Tiancheng</a:t>
            </a:r>
            <a:r>
              <a:rPr lang="en-IN" sz="1600" dirty="0">
                <a:solidFill>
                  <a:schemeClr val="tx1"/>
                </a:solidFill>
                <a:latin typeface="Times New Roman" panose="02020603050405020304" pitchFamily="18" charset="0"/>
                <a:cs typeface="Times New Roman" panose="02020603050405020304" pitchFamily="18" charset="0"/>
              </a:rPr>
              <a:t> </a:t>
            </a:r>
            <a:r>
              <a:rPr lang="en-IN" sz="1600" dirty="0" err="1">
                <a:solidFill>
                  <a:schemeClr val="tx1"/>
                </a:solidFill>
                <a:latin typeface="Times New Roman" panose="02020603050405020304" pitchFamily="18" charset="0"/>
                <a:cs typeface="Times New Roman" panose="02020603050405020304" pitchFamily="18" charset="0"/>
              </a:rPr>
              <a:t>Ruan</a:t>
            </a:r>
            <a:r>
              <a:rPr lang="en-IN" sz="1600" dirty="0">
                <a:solidFill>
                  <a:schemeClr val="tx1"/>
                </a:solidFill>
                <a:latin typeface="Times New Roman" panose="02020603050405020304" pitchFamily="18" charset="0"/>
                <a:cs typeface="Times New Roman" panose="02020603050405020304" pitchFamily="18" charset="0"/>
              </a:rPr>
              <a:t>, </a:t>
            </a:r>
            <a:r>
              <a:rPr lang="en-IN" sz="1600" dirty="0" err="1">
                <a:solidFill>
                  <a:schemeClr val="tx1"/>
                </a:solidFill>
                <a:latin typeface="Times New Roman" panose="02020603050405020304" pitchFamily="18" charset="0"/>
                <a:cs typeface="Times New Roman" panose="02020603050405020304" pitchFamily="18" charset="0"/>
              </a:rPr>
              <a:t>Linjie</a:t>
            </a:r>
            <a:r>
              <a:rPr lang="en-IN" sz="1600" dirty="0">
                <a:solidFill>
                  <a:schemeClr val="tx1"/>
                </a:solidFill>
                <a:latin typeface="Times New Roman" panose="02020603050405020304" pitchFamily="18" charset="0"/>
                <a:cs typeface="Times New Roman" panose="02020603050405020304" pitchFamily="18" charset="0"/>
              </a:rPr>
              <a:t> Zhou, Hao Wang, Stability of heterogeneous traffic considering impacts of platoon management with multiple time delays, </a:t>
            </a:r>
            <a:r>
              <a:rPr lang="en-IN" sz="1600" dirty="0" err="1">
                <a:solidFill>
                  <a:schemeClr val="tx1"/>
                </a:solidFill>
                <a:latin typeface="Times New Roman" panose="02020603050405020304" pitchFamily="18" charset="0"/>
                <a:cs typeface="Times New Roman" panose="02020603050405020304" pitchFamily="18" charset="0"/>
              </a:rPr>
              <a:t>Physica</a:t>
            </a:r>
            <a:r>
              <a:rPr lang="en-IN" sz="1600" dirty="0">
                <a:solidFill>
                  <a:schemeClr val="tx1"/>
                </a:solidFill>
                <a:latin typeface="Times New Roman" panose="02020603050405020304" pitchFamily="18" charset="0"/>
                <a:cs typeface="Times New Roman" panose="02020603050405020304" pitchFamily="18" charset="0"/>
              </a:rPr>
              <a:t> A: Statistical Mechanics and its Applications, Volume 583, 2021, 126294, ISSN 0378-4371, </a:t>
            </a:r>
            <a:r>
              <a:rPr lang="en-IN" sz="1600" dirty="0">
                <a:solidFill>
                  <a:schemeClr val="tx1"/>
                </a:solidFill>
                <a:latin typeface="Times New Roman" panose="02020603050405020304" pitchFamily="18" charset="0"/>
                <a:cs typeface="Times New Roman" panose="02020603050405020304" pitchFamily="18" charset="0"/>
                <a:hlinkClick r:id="rId3"/>
              </a:rPr>
              <a:t>https://doi.org/10.1016/j.physa.2021.126294</a:t>
            </a:r>
            <a:endParaRPr lang="en-IN" sz="1600" b="0" i="0" u="none" strike="noStrike" dirty="0">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0419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4BCD5-C251-0237-A8A8-BE3DA5915439}"/>
              </a:ext>
            </a:extLst>
          </p:cNvPr>
          <p:cNvSpPr>
            <a:spLocks noGrp="1"/>
          </p:cNvSpPr>
          <p:nvPr>
            <p:ph type="title"/>
          </p:nvPr>
        </p:nvSpPr>
        <p:spPr/>
        <p:txBody>
          <a:bodyPr/>
          <a:lstStyle/>
          <a:p>
            <a:pPr algn="ctr"/>
            <a:r>
              <a:rPr lang="en-US" dirty="0"/>
              <a:t>MOTIVATION</a:t>
            </a:r>
          </a:p>
        </p:txBody>
      </p:sp>
      <p:sp>
        <p:nvSpPr>
          <p:cNvPr id="3" name="Content Placeholder 2">
            <a:extLst>
              <a:ext uri="{FF2B5EF4-FFF2-40B4-BE49-F238E27FC236}">
                <a16:creationId xmlns:a16="http://schemas.microsoft.com/office/drawing/2014/main" id="{FACF06F0-E49D-FD27-E0A7-8D6A362B52E2}"/>
              </a:ext>
            </a:extLst>
          </p:cNvPr>
          <p:cNvSpPr>
            <a:spLocks noGrp="1"/>
          </p:cNvSpPr>
          <p:nvPr>
            <p:ph idx="1"/>
          </p:nvPr>
        </p:nvSpPr>
        <p:spPr>
          <a:xfrm>
            <a:off x="1371600" y="1813034"/>
            <a:ext cx="9601200" cy="3581400"/>
          </a:xfrm>
        </p:spPr>
        <p:txBody>
          <a:bodyPr>
            <a:noAutofit/>
          </a:bodyPr>
          <a:lstStyle/>
          <a:p>
            <a:pPr algn="just"/>
            <a:r>
              <a:rPr lang="en-IN" sz="1400" b="1" i="0" u="none" strike="noStrike" dirty="0">
                <a:effectLst/>
                <a:latin typeface="Times New Roman" panose="02020603050405020304" pitchFamily="18" charset="0"/>
                <a:cs typeface="Times New Roman" panose="02020603050405020304" pitchFamily="18" charset="0"/>
              </a:rPr>
              <a:t>Transportation Transformation </a:t>
            </a:r>
            <a:r>
              <a:rPr lang="en-IN" sz="1400" b="0" i="0" u="none" strike="noStrike" dirty="0">
                <a:effectLst/>
                <a:latin typeface="Times New Roman" panose="02020603050405020304" pitchFamily="18" charset="0"/>
                <a:cs typeface="Times New Roman" panose="02020603050405020304" pitchFamily="18" charset="0"/>
              </a:rPr>
              <a:t>The project responds to the evolving transportation landscape, driven by the integration of autonomous driving and advanced V2X communication technologies.</a:t>
            </a:r>
          </a:p>
          <a:p>
            <a:pPr algn="just"/>
            <a:endParaRPr lang="en-IN" sz="1400" b="0" i="0" u="none" strike="noStrike" dirty="0">
              <a:effectLst/>
              <a:latin typeface="Times New Roman" panose="02020603050405020304" pitchFamily="18" charset="0"/>
              <a:cs typeface="Times New Roman" panose="02020603050405020304" pitchFamily="18" charset="0"/>
            </a:endParaRPr>
          </a:p>
          <a:p>
            <a:pPr algn="just"/>
            <a:r>
              <a:rPr lang="en-IN" sz="1400" b="1" i="0" u="none" strike="noStrike" dirty="0">
                <a:effectLst/>
                <a:latin typeface="Times New Roman" panose="02020603050405020304" pitchFamily="18" charset="0"/>
                <a:cs typeface="Times New Roman" panose="02020603050405020304" pitchFamily="18" charset="0"/>
              </a:rPr>
              <a:t>Realizing V2X Benefits </a:t>
            </a:r>
            <a:r>
              <a:rPr lang="en-IN" sz="1400" b="0" i="0" u="none" strike="noStrike" dirty="0">
                <a:effectLst/>
                <a:latin typeface="Times New Roman" panose="02020603050405020304" pitchFamily="18" charset="0"/>
                <a:cs typeface="Times New Roman" panose="02020603050405020304" pitchFamily="18" charset="0"/>
              </a:rPr>
              <a:t>Recognizing the potential benefits of V2X communication, the project aims to contribute to increased road safety, reduced congestion, lower environmental impact, and enhanced driver experiences.</a:t>
            </a:r>
          </a:p>
          <a:p>
            <a:pPr algn="just"/>
            <a:endParaRPr lang="en-IN" sz="1400" b="0" i="0" u="none" strike="noStrike" dirty="0">
              <a:effectLst/>
              <a:latin typeface="Times New Roman" panose="02020603050405020304" pitchFamily="18" charset="0"/>
              <a:cs typeface="Times New Roman" panose="02020603050405020304" pitchFamily="18" charset="0"/>
            </a:endParaRPr>
          </a:p>
          <a:p>
            <a:pPr algn="just"/>
            <a:r>
              <a:rPr lang="en-IN" sz="1400" b="1" i="0" u="none" strike="noStrike" dirty="0">
                <a:effectLst/>
                <a:latin typeface="Times New Roman" panose="02020603050405020304" pitchFamily="18" charset="0"/>
                <a:cs typeface="Times New Roman" panose="02020603050405020304" pitchFamily="18" charset="0"/>
              </a:rPr>
              <a:t>Challenges Mitigation </a:t>
            </a:r>
            <a:r>
              <a:rPr lang="en-IN" sz="1400" b="0" i="0" u="none" strike="noStrike" dirty="0">
                <a:effectLst/>
                <a:latin typeface="Times New Roman" panose="02020603050405020304" pitchFamily="18" charset="0"/>
                <a:cs typeface="Times New Roman" panose="02020603050405020304" pitchFamily="18" charset="0"/>
              </a:rPr>
              <a:t>Addressing challenges in V2X, including security issues and short-range signal weaknesses, is a key motivation to ensure the robustness and reliability of communication systems.</a:t>
            </a:r>
          </a:p>
          <a:p>
            <a:pPr algn="just"/>
            <a:endParaRPr lang="en-IN" sz="1400" b="0" i="0" u="none" strike="noStrike" dirty="0">
              <a:effectLst/>
              <a:latin typeface="Times New Roman" panose="02020603050405020304" pitchFamily="18" charset="0"/>
              <a:cs typeface="Times New Roman" panose="02020603050405020304" pitchFamily="18" charset="0"/>
            </a:endParaRPr>
          </a:p>
          <a:p>
            <a:pPr algn="just"/>
            <a:r>
              <a:rPr lang="en-IN" sz="1400" b="1" i="0" u="none" strike="noStrike" dirty="0">
                <a:effectLst/>
                <a:latin typeface="Times New Roman" panose="02020603050405020304" pitchFamily="18" charset="0"/>
                <a:cs typeface="Times New Roman" panose="02020603050405020304" pitchFamily="18" charset="0"/>
              </a:rPr>
              <a:t>Adapting to 5G Advancements </a:t>
            </a:r>
            <a:r>
              <a:rPr lang="en-IN" sz="1400" b="0" i="0" u="none" strike="noStrike" dirty="0">
                <a:effectLst/>
                <a:latin typeface="Times New Roman" panose="02020603050405020304" pitchFamily="18" charset="0"/>
                <a:cs typeface="Times New Roman" panose="02020603050405020304" pitchFamily="18" charset="0"/>
              </a:rPr>
              <a:t>With the ongoing transition to 5G technologies, the project seeks to understand and leverage the role of 5G in enhancing cellular-based V2X communications, focusing on low latency and ubiquitous connectivity.</a:t>
            </a:r>
          </a:p>
          <a:p>
            <a:pPr algn="just"/>
            <a:endParaRPr lang="en-IN" sz="1400" b="0" i="0" u="none" strike="noStrike" dirty="0">
              <a:effectLst/>
              <a:latin typeface="Times New Roman" panose="02020603050405020304" pitchFamily="18" charset="0"/>
              <a:cs typeface="Times New Roman" panose="02020603050405020304" pitchFamily="18" charset="0"/>
            </a:endParaRPr>
          </a:p>
          <a:p>
            <a:pPr algn="just"/>
            <a:r>
              <a:rPr lang="en-IN" sz="1400" b="1" i="0" u="none" strike="noStrike" dirty="0">
                <a:effectLst/>
                <a:latin typeface="Times New Roman" panose="02020603050405020304" pitchFamily="18" charset="0"/>
                <a:cs typeface="Times New Roman" panose="02020603050405020304" pitchFamily="18" charset="0"/>
              </a:rPr>
              <a:t>Staying at the Technological Forefront</a:t>
            </a:r>
            <a:r>
              <a:rPr lang="en-IN" sz="1400" b="0" i="0" u="none" strike="noStrike" dirty="0">
                <a:effectLst/>
                <a:latin typeface="Times New Roman" panose="02020603050405020304" pitchFamily="18" charset="0"/>
                <a:cs typeface="Times New Roman" panose="02020603050405020304" pitchFamily="18" charset="0"/>
              </a:rPr>
              <a:t> Motivated by the dynamic nature of the field, the project aims to stay at the forefront of technological advancements, contributing insights into the integration of V2X technologies for intelligent transportation systems.</a:t>
            </a:r>
          </a:p>
        </p:txBody>
      </p:sp>
    </p:spTree>
    <p:extLst>
      <p:ext uri="{BB962C8B-B14F-4D97-AF65-F5344CB8AC3E}">
        <p14:creationId xmlns:p14="http://schemas.microsoft.com/office/powerpoint/2010/main" val="2714724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F52E6-B7BD-793E-F5D8-54580E132694}"/>
              </a:ext>
            </a:extLst>
          </p:cNvPr>
          <p:cNvSpPr>
            <a:spLocks noGrp="1"/>
          </p:cNvSpPr>
          <p:nvPr>
            <p:ph type="title"/>
          </p:nvPr>
        </p:nvSpPr>
        <p:spPr>
          <a:xfrm>
            <a:off x="1371598" y="361709"/>
            <a:ext cx="9601200" cy="691055"/>
          </a:xfrm>
        </p:spPr>
        <p:txBody>
          <a:bodyPr/>
          <a:lstStyle/>
          <a:p>
            <a:r>
              <a:rPr lang="en-US" dirty="0"/>
              <a:t>LITERATURE SURVEY</a:t>
            </a:r>
          </a:p>
        </p:txBody>
      </p:sp>
      <p:graphicFrame>
        <p:nvGraphicFramePr>
          <p:cNvPr id="4" name="Table 4">
            <a:extLst>
              <a:ext uri="{FF2B5EF4-FFF2-40B4-BE49-F238E27FC236}">
                <a16:creationId xmlns:a16="http://schemas.microsoft.com/office/drawing/2014/main" id="{625E2526-AB7E-152E-1D6A-062274699FBD}"/>
              </a:ext>
            </a:extLst>
          </p:cNvPr>
          <p:cNvGraphicFramePr>
            <a:graphicFrameLocks noGrp="1"/>
          </p:cNvGraphicFramePr>
          <p:nvPr>
            <p:ph idx="1"/>
            <p:extLst>
              <p:ext uri="{D42A27DB-BD31-4B8C-83A1-F6EECF244321}">
                <p14:modId xmlns:p14="http://schemas.microsoft.com/office/powerpoint/2010/main" val="4126312156"/>
              </p:ext>
            </p:extLst>
          </p:nvPr>
        </p:nvGraphicFramePr>
        <p:xfrm>
          <a:off x="1371598" y="1052764"/>
          <a:ext cx="9601200" cy="5577840"/>
        </p:xfrm>
        <a:graphic>
          <a:graphicData uri="http://schemas.openxmlformats.org/drawingml/2006/table">
            <a:tbl>
              <a:tblPr firstRow="1" bandRow="1">
                <a:tableStyleId>{5C22544A-7EE6-4342-B048-85BDC9FD1C3A}</a:tableStyleId>
              </a:tblPr>
              <a:tblGrid>
                <a:gridCol w="2085976">
                  <a:extLst>
                    <a:ext uri="{9D8B030D-6E8A-4147-A177-3AD203B41FA5}">
                      <a16:colId xmlns:a16="http://schemas.microsoft.com/office/drawing/2014/main" val="2380705442"/>
                    </a:ext>
                  </a:extLst>
                </a:gridCol>
                <a:gridCol w="3257551">
                  <a:extLst>
                    <a:ext uri="{9D8B030D-6E8A-4147-A177-3AD203B41FA5}">
                      <a16:colId xmlns:a16="http://schemas.microsoft.com/office/drawing/2014/main" val="2204251285"/>
                    </a:ext>
                  </a:extLst>
                </a:gridCol>
                <a:gridCol w="4257673">
                  <a:extLst>
                    <a:ext uri="{9D8B030D-6E8A-4147-A177-3AD203B41FA5}">
                      <a16:colId xmlns:a16="http://schemas.microsoft.com/office/drawing/2014/main" val="1299214240"/>
                    </a:ext>
                  </a:extLst>
                </a:gridCol>
              </a:tblGrid>
              <a:tr h="296909">
                <a:tc>
                  <a:txBody>
                    <a:bodyPr/>
                    <a:lstStyle/>
                    <a:p>
                      <a:r>
                        <a:rPr lang="en-US" dirty="0"/>
                        <a:t>Year and Author</a:t>
                      </a:r>
                    </a:p>
                  </a:txBody>
                  <a:tcPr/>
                </a:tc>
                <a:tc>
                  <a:txBody>
                    <a:bodyPr/>
                    <a:lstStyle/>
                    <a:p>
                      <a:r>
                        <a:rPr lang="en-US" dirty="0"/>
                        <a:t>Title</a:t>
                      </a:r>
                    </a:p>
                  </a:txBody>
                  <a:tcPr/>
                </a:tc>
                <a:tc>
                  <a:txBody>
                    <a:bodyPr/>
                    <a:lstStyle/>
                    <a:p>
                      <a:r>
                        <a:rPr lang="en-US" dirty="0"/>
                        <a:t>Inferences </a:t>
                      </a:r>
                    </a:p>
                  </a:txBody>
                  <a:tcPr/>
                </a:tc>
                <a:extLst>
                  <a:ext uri="{0D108BD9-81ED-4DB2-BD59-A6C34878D82A}">
                    <a16:rowId xmlns:a16="http://schemas.microsoft.com/office/drawing/2014/main" val="2976646288"/>
                  </a:ext>
                </a:extLst>
              </a:tr>
              <a:tr h="1218992">
                <a:tc>
                  <a:txBody>
                    <a:bodyPr/>
                    <a:lstStyle/>
                    <a:p>
                      <a:r>
                        <a:rPr lang="en-US" u="sng" dirty="0"/>
                        <a:t>2020</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Jiefeng Guo</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Rongxuan You</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Lianfen Huang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Mixed Vertical-and-Horizontal-Text Traffic Sign Detection and Recognition for Street-Level Scene</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kern="1200" dirty="0">
                          <a:solidFill>
                            <a:schemeClr val="dk1"/>
                          </a:solidFill>
                          <a:effectLst/>
                          <a:latin typeface="+mn-lt"/>
                          <a:ea typeface="+mn-ea"/>
                          <a:cs typeface="+mn-cs"/>
                        </a:rPr>
                        <a:t>The Chinese characters on text-based traffic signs are always in the form of a text line.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kern="1200" dirty="0">
                          <a:solidFill>
                            <a:schemeClr val="dk1"/>
                          </a:solidFill>
                          <a:effectLst/>
                          <a:latin typeface="+mn-lt"/>
                          <a:ea typeface="+mn-ea"/>
                          <a:cs typeface="+mn-cs"/>
                        </a:rPr>
                        <a:t>There are both horizontal and vertical text lines.</a:t>
                      </a:r>
                      <a:endParaRPr lang="en-IN" dirty="0"/>
                    </a:p>
                  </a:txBody>
                  <a:tcPr/>
                </a:tc>
                <a:extLst>
                  <a:ext uri="{0D108BD9-81ED-4DB2-BD59-A6C34878D82A}">
                    <a16:rowId xmlns:a16="http://schemas.microsoft.com/office/drawing/2014/main" val="1150630108"/>
                  </a:ext>
                </a:extLst>
              </a:tr>
              <a:tr h="1370324">
                <a:tc>
                  <a:txBody>
                    <a:bodyPr/>
                    <a:lstStyle/>
                    <a:p>
                      <a:r>
                        <a:rPr lang="en-US" u="sng" dirty="0"/>
                        <a:t>2021</a:t>
                      </a:r>
                    </a:p>
                    <a:p>
                      <a:pPr marL="0" marR="0" indent="0" algn="l" defTabSz="914400" rtl="0" eaLnBrk="1" fontAlgn="auto" latinLnBrk="0" hangingPunct="1">
                        <a:lnSpc>
                          <a:spcPct val="100000"/>
                        </a:lnSpc>
                        <a:spcBef>
                          <a:spcPts val="0"/>
                        </a:spcBef>
                        <a:spcAft>
                          <a:spcPts val="0"/>
                        </a:spcAft>
                        <a:buClrTx/>
                        <a:buSzTx/>
                        <a:buFontTx/>
                        <a:buNone/>
                        <a:tabLst/>
                        <a:defRPr/>
                      </a:pPr>
                      <a:r>
                        <a:rPr lang="en-US" u="none" dirty="0"/>
                        <a:t>Haiyang Yu</a:t>
                      </a:r>
                    </a:p>
                    <a:p>
                      <a:pPr marL="0" marR="0" indent="0" algn="l" defTabSz="914400" rtl="0" eaLnBrk="1" fontAlgn="auto" latinLnBrk="0" hangingPunct="1">
                        <a:lnSpc>
                          <a:spcPct val="100000"/>
                        </a:lnSpc>
                        <a:spcBef>
                          <a:spcPts val="0"/>
                        </a:spcBef>
                        <a:spcAft>
                          <a:spcPts val="0"/>
                        </a:spcAft>
                        <a:buClrTx/>
                        <a:buSzTx/>
                        <a:buFontTx/>
                        <a:buNone/>
                        <a:tabLst/>
                        <a:defRPr/>
                      </a:pPr>
                      <a:r>
                        <a:rPr lang="en-US" u="none" dirty="0"/>
                        <a:t>Rui Jiang </a:t>
                      </a:r>
                    </a:p>
                    <a:p>
                      <a:pPr marL="0" marR="0" indent="0" algn="l" defTabSz="914400" rtl="0" eaLnBrk="1" fontAlgn="auto" latinLnBrk="0" hangingPunct="1">
                        <a:lnSpc>
                          <a:spcPct val="100000"/>
                        </a:lnSpc>
                        <a:spcBef>
                          <a:spcPts val="0"/>
                        </a:spcBef>
                        <a:spcAft>
                          <a:spcPts val="0"/>
                        </a:spcAft>
                        <a:buClrTx/>
                        <a:buSzTx/>
                        <a:buFontTx/>
                        <a:buNone/>
                        <a:tabLst/>
                        <a:defRPr/>
                      </a:pPr>
                      <a:r>
                        <a:rPr lang="en-US" u="none" dirty="0"/>
                        <a:t>Zhengbing He Zuduo Zheng</a:t>
                      </a:r>
                    </a:p>
                    <a:p>
                      <a:pPr marL="0" marR="0" indent="0" algn="l" defTabSz="914400" rtl="0" eaLnBrk="1" fontAlgn="auto" latinLnBrk="0" hangingPunct="1">
                        <a:lnSpc>
                          <a:spcPct val="100000"/>
                        </a:lnSpc>
                        <a:spcBef>
                          <a:spcPts val="0"/>
                        </a:spcBef>
                        <a:spcAft>
                          <a:spcPts val="0"/>
                        </a:spcAft>
                        <a:buClrTx/>
                        <a:buSzTx/>
                        <a:buFontTx/>
                        <a:buNone/>
                        <a:tabLst/>
                        <a:defRPr/>
                      </a:pPr>
                      <a:r>
                        <a:rPr lang="en-US" u="none" dirty="0"/>
                        <a:t>Li Li Runkun Liu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Automated vehicle-involved traffic flow studies: A survey of assumptions, models, speculations, and perspectives</a:t>
                      </a:r>
                    </a:p>
                  </a:txBody>
                  <a:tcPr/>
                </a:tc>
                <a:tc>
                  <a:txBody>
                    <a:bodyPr/>
                    <a:lstStyle/>
                    <a:p>
                      <a:pPr marL="285750" indent="-285750" algn="l">
                        <a:buFont typeface="Arial" panose="020B0604020202020204" pitchFamily="34" charset="0"/>
                        <a:buChar char="•"/>
                      </a:pPr>
                      <a:r>
                        <a:rPr lang="en-IN" sz="1800" b="0" i="0" u="none" strike="noStrike" kern="1200" dirty="0">
                          <a:solidFill>
                            <a:schemeClr val="dk1"/>
                          </a:solidFill>
                          <a:effectLst/>
                          <a:latin typeface="+mn-lt"/>
                          <a:ea typeface="+mn-ea"/>
                          <a:cs typeface="+mn-cs"/>
                        </a:rPr>
                        <a:t>AVs crucial for safety, energy, emissions, capacity, and traffic stability.</a:t>
                      </a:r>
                    </a:p>
                    <a:p>
                      <a:pPr marL="285750" indent="-285750" algn="l">
                        <a:buFont typeface="Arial" panose="020B0604020202020204" pitchFamily="34" charset="0"/>
                        <a:buChar char="•"/>
                      </a:pPr>
                      <a:r>
                        <a:rPr lang="en-IN" sz="1800" b="0" i="0" u="none" strike="noStrike" kern="1200" dirty="0">
                          <a:solidFill>
                            <a:schemeClr val="dk1"/>
                          </a:solidFill>
                          <a:effectLst/>
                          <a:latin typeface="+mn-lt"/>
                          <a:ea typeface="+mn-ea"/>
                          <a:cs typeface="+mn-cs"/>
                        </a:rPr>
                        <a:t>Active studies on automated vehicle (AV) traffic dynamics showcase significant advancements.</a:t>
                      </a:r>
                      <a:endParaRPr lang="en-US" dirty="0"/>
                    </a:p>
                  </a:txBody>
                  <a:tcPr/>
                </a:tc>
                <a:extLst>
                  <a:ext uri="{0D108BD9-81ED-4DB2-BD59-A6C34878D82A}">
                    <a16:rowId xmlns:a16="http://schemas.microsoft.com/office/drawing/2014/main" val="1008544802"/>
                  </a:ext>
                </a:extLst>
              </a:tr>
              <a:tr h="1586691">
                <a:tc>
                  <a:txBody>
                    <a:bodyPr/>
                    <a:lstStyle/>
                    <a:p>
                      <a:r>
                        <a:rPr lang="en-US" u="sng" dirty="0"/>
                        <a:t>2020</a:t>
                      </a:r>
                    </a:p>
                    <a:p>
                      <a:r>
                        <a:rPr lang="en-IN" sz="1800" b="0" i="0" u="none" strike="noStrike" kern="1200" dirty="0">
                          <a:solidFill>
                            <a:schemeClr val="dk1"/>
                          </a:solidFill>
                          <a:effectLst/>
                          <a:latin typeface="+mn-lt"/>
                          <a:ea typeface="+mn-ea"/>
                          <a:cs typeface="+mn-cs"/>
                        </a:rPr>
                        <a:t>Jung, C.</a:t>
                      </a:r>
                    </a:p>
                    <a:p>
                      <a:r>
                        <a:rPr lang="en-IN" sz="1800" b="0" i="0" u="none" strike="noStrike" kern="1200" dirty="0">
                          <a:solidFill>
                            <a:schemeClr val="dk1"/>
                          </a:solidFill>
                          <a:effectLst/>
                          <a:latin typeface="+mn-lt"/>
                          <a:ea typeface="+mn-ea"/>
                          <a:cs typeface="+mn-cs"/>
                        </a:rPr>
                        <a:t>Lee, D.</a:t>
                      </a:r>
                    </a:p>
                    <a:p>
                      <a:r>
                        <a:rPr lang="en-IN" sz="1800" b="0" i="0" u="none" strike="noStrike" kern="1200" dirty="0">
                          <a:solidFill>
                            <a:schemeClr val="dk1"/>
                          </a:solidFill>
                          <a:effectLst/>
                          <a:latin typeface="+mn-lt"/>
                          <a:ea typeface="+mn-ea"/>
                          <a:cs typeface="+mn-cs"/>
                        </a:rPr>
                        <a:t>Lee, S.</a:t>
                      </a:r>
                    </a:p>
                    <a:p>
                      <a:r>
                        <a:rPr lang="en-IN" sz="1800" b="0" i="0" u="none" strike="noStrike" kern="1200" dirty="0">
                          <a:solidFill>
                            <a:schemeClr val="dk1"/>
                          </a:solidFill>
                          <a:effectLst/>
                          <a:latin typeface="+mn-lt"/>
                          <a:ea typeface="+mn-ea"/>
                          <a:cs typeface="+mn-cs"/>
                        </a:rPr>
                        <a:t>Shim, D.H.</a:t>
                      </a:r>
                      <a:endParaRPr lang="en-US" u="sng"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V2X-Communication-Aided Autonomous Driving: System Design and Experimental Validation</a:t>
                      </a:r>
                    </a:p>
                  </a:txBody>
                  <a:tcPr/>
                </a:tc>
                <a:tc>
                  <a:txBody>
                    <a:bodyPr/>
                    <a:lstStyle/>
                    <a:p>
                      <a:pPr marL="285750" indent="-285750" algn="l">
                        <a:buFont typeface="Arial" panose="020B0604020202020204" pitchFamily="34" charset="0"/>
                        <a:buChar char="•"/>
                      </a:pPr>
                      <a:r>
                        <a:rPr lang="en-IN" sz="1800" b="0" i="0" u="none" strike="noStrike" kern="1200" dirty="0">
                          <a:solidFill>
                            <a:schemeClr val="dk1"/>
                          </a:solidFill>
                          <a:effectLst/>
                          <a:latin typeface="+mn-lt"/>
                          <a:ea typeface="+mn-ea"/>
                          <a:cs typeface="+mn-cs"/>
                        </a:rPr>
                        <a:t>Recent momentum focuses on enhancing safety and efficiency using autonomous driving concepts.</a:t>
                      </a:r>
                    </a:p>
                    <a:p>
                      <a:pPr marL="285750" indent="-285750" algn="l">
                        <a:buFont typeface="Arial" panose="020B0604020202020204" pitchFamily="34" charset="0"/>
                        <a:buChar char="•"/>
                      </a:pPr>
                      <a:r>
                        <a:rPr lang="en-IN" sz="1800" b="0" i="0" u="none" strike="noStrike" kern="1200" dirty="0">
                          <a:solidFill>
                            <a:schemeClr val="dk1"/>
                          </a:solidFill>
                          <a:effectLst/>
                          <a:latin typeface="+mn-lt"/>
                          <a:ea typeface="+mn-ea"/>
                          <a:cs typeface="+mn-cs"/>
                        </a:rPr>
                        <a:t>Three subsystems utilize V2X for perception, planning, and control, demonstrating real-world applications successfully.</a:t>
                      </a:r>
                      <a:endParaRPr lang="en-US" dirty="0"/>
                    </a:p>
                  </a:txBody>
                  <a:tcPr/>
                </a:tc>
                <a:extLst>
                  <a:ext uri="{0D108BD9-81ED-4DB2-BD59-A6C34878D82A}">
                    <a16:rowId xmlns:a16="http://schemas.microsoft.com/office/drawing/2014/main" val="2911132657"/>
                  </a:ext>
                </a:extLst>
              </a:tr>
            </a:tbl>
          </a:graphicData>
        </a:graphic>
      </p:graphicFrame>
    </p:spTree>
    <p:extLst>
      <p:ext uri="{BB962C8B-B14F-4D97-AF65-F5344CB8AC3E}">
        <p14:creationId xmlns:p14="http://schemas.microsoft.com/office/powerpoint/2010/main" val="773303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F52E6-B7BD-793E-F5D8-54580E132694}"/>
              </a:ext>
            </a:extLst>
          </p:cNvPr>
          <p:cNvSpPr>
            <a:spLocks noGrp="1"/>
          </p:cNvSpPr>
          <p:nvPr>
            <p:ph type="title"/>
          </p:nvPr>
        </p:nvSpPr>
        <p:spPr>
          <a:xfrm>
            <a:off x="1371598" y="7655"/>
            <a:ext cx="9601200" cy="691055"/>
          </a:xfrm>
        </p:spPr>
        <p:txBody>
          <a:bodyPr/>
          <a:lstStyle/>
          <a:p>
            <a:r>
              <a:rPr lang="en-US" dirty="0"/>
              <a:t>LITERATURE SURVEY</a:t>
            </a:r>
          </a:p>
        </p:txBody>
      </p:sp>
      <p:graphicFrame>
        <p:nvGraphicFramePr>
          <p:cNvPr id="4" name="Table 4">
            <a:extLst>
              <a:ext uri="{FF2B5EF4-FFF2-40B4-BE49-F238E27FC236}">
                <a16:creationId xmlns:a16="http://schemas.microsoft.com/office/drawing/2014/main" id="{625E2526-AB7E-152E-1D6A-062274699FBD}"/>
              </a:ext>
            </a:extLst>
          </p:cNvPr>
          <p:cNvGraphicFramePr>
            <a:graphicFrameLocks noGrp="1"/>
          </p:cNvGraphicFramePr>
          <p:nvPr>
            <p:ph idx="1"/>
            <p:extLst>
              <p:ext uri="{D42A27DB-BD31-4B8C-83A1-F6EECF244321}">
                <p14:modId xmlns:p14="http://schemas.microsoft.com/office/powerpoint/2010/main" val="284566955"/>
              </p:ext>
            </p:extLst>
          </p:nvPr>
        </p:nvGraphicFramePr>
        <p:xfrm>
          <a:off x="1371598" y="809303"/>
          <a:ext cx="9601200" cy="5893558"/>
        </p:xfrm>
        <a:graphic>
          <a:graphicData uri="http://schemas.openxmlformats.org/drawingml/2006/table">
            <a:tbl>
              <a:tblPr firstRow="1" bandRow="1">
                <a:tableStyleId>{5C22544A-7EE6-4342-B048-85BDC9FD1C3A}</a:tableStyleId>
              </a:tblPr>
              <a:tblGrid>
                <a:gridCol w="2529193">
                  <a:extLst>
                    <a:ext uri="{9D8B030D-6E8A-4147-A177-3AD203B41FA5}">
                      <a16:colId xmlns:a16="http://schemas.microsoft.com/office/drawing/2014/main" val="2380705442"/>
                    </a:ext>
                  </a:extLst>
                </a:gridCol>
                <a:gridCol w="2814334">
                  <a:extLst>
                    <a:ext uri="{9D8B030D-6E8A-4147-A177-3AD203B41FA5}">
                      <a16:colId xmlns:a16="http://schemas.microsoft.com/office/drawing/2014/main" val="2204251285"/>
                    </a:ext>
                  </a:extLst>
                </a:gridCol>
                <a:gridCol w="4257673">
                  <a:extLst>
                    <a:ext uri="{9D8B030D-6E8A-4147-A177-3AD203B41FA5}">
                      <a16:colId xmlns:a16="http://schemas.microsoft.com/office/drawing/2014/main" val="1299214240"/>
                    </a:ext>
                  </a:extLst>
                </a:gridCol>
              </a:tblGrid>
              <a:tr h="376435">
                <a:tc>
                  <a:txBody>
                    <a:bodyPr/>
                    <a:lstStyle/>
                    <a:p>
                      <a:r>
                        <a:rPr lang="en-US" dirty="0"/>
                        <a:t>Year and Author</a:t>
                      </a:r>
                    </a:p>
                  </a:txBody>
                  <a:tcPr/>
                </a:tc>
                <a:tc>
                  <a:txBody>
                    <a:bodyPr/>
                    <a:lstStyle/>
                    <a:p>
                      <a:r>
                        <a:rPr lang="en-US" dirty="0"/>
                        <a:t>Title</a:t>
                      </a:r>
                    </a:p>
                  </a:txBody>
                  <a:tcPr/>
                </a:tc>
                <a:tc>
                  <a:txBody>
                    <a:bodyPr/>
                    <a:lstStyle/>
                    <a:p>
                      <a:r>
                        <a:rPr lang="en-US" dirty="0"/>
                        <a:t>Inferences </a:t>
                      </a:r>
                    </a:p>
                  </a:txBody>
                  <a:tcPr/>
                </a:tc>
                <a:extLst>
                  <a:ext uri="{0D108BD9-81ED-4DB2-BD59-A6C34878D82A}">
                    <a16:rowId xmlns:a16="http://schemas.microsoft.com/office/drawing/2014/main" val="2976646288"/>
                  </a:ext>
                </a:extLst>
              </a:tr>
              <a:tr h="1493763">
                <a:tc>
                  <a:txBody>
                    <a:bodyPr/>
                    <a:lstStyle/>
                    <a:p>
                      <a:r>
                        <a:rPr lang="en-US" u="sng" dirty="0"/>
                        <a:t>2022</a:t>
                      </a:r>
                    </a:p>
                    <a:p>
                      <a:r>
                        <a:rPr lang="en-IN" sz="1800" b="0" i="0" u="none" strike="noStrike" kern="1200" dirty="0" err="1">
                          <a:solidFill>
                            <a:schemeClr val="dk1"/>
                          </a:solidFill>
                          <a:effectLst/>
                          <a:latin typeface="+mn-lt"/>
                          <a:ea typeface="+mn-ea"/>
                          <a:cs typeface="+mn-cs"/>
                        </a:rPr>
                        <a:t>Xun</a:t>
                      </a:r>
                      <a:r>
                        <a:rPr lang="en-IN" sz="1800" b="0" i="0" u="none" strike="noStrike" kern="1200" dirty="0">
                          <a:solidFill>
                            <a:schemeClr val="dk1"/>
                          </a:solidFill>
                          <a:effectLst/>
                          <a:latin typeface="+mn-lt"/>
                          <a:ea typeface="+mn-ea"/>
                          <a:cs typeface="+mn-cs"/>
                        </a:rPr>
                        <a:t> Yang  </a:t>
                      </a:r>
                    </a:p>
                    <a:p>
                      <a:r>
                        <a:rPr lang="en-IN" sz="1800" b="0" i="0" u="none" strike="noStrike" kern="1200" dirty="0" err="1">
                          <a:solidFill>
                            <a:schemeClr val="dk1"/>
                          </a:solidFill>
                          <a:effectLst/>
                          <a:latin typeface="+mn-lt"/>
                          <a:ea typeface="+mn-ea"/>
                          <a:cs typeface="+mn-cs"/>
                        </a:rPr>
                        <a:t>Yunyang</a:t>
                      </a:r>
                      <a:r>
                        <a:rPr lang="en-IN" sz="1800" b="0" i="0" u="none" strike="noStrike" kern="1200" dirty="0">
                          <a:solidFill>
                            <a:schemeClr val="dk1"/>
                          </a:solidFill>
                          <a:effectLst/>
                          <a:latin typeface="+mn-lt"/>
                          <a:ea typeface="+mn-ea"/>
                          <a:cs typeface="+mn-cs"/>
                        </a:rPr>
                        <a:t> Shi  </a:t>
                      </a:r>
                    </a:p>
                    <a:p>
                      <a:r>
                        <a:rPr lang="en-IN" sz="1800" b="0" i="0" u="none" strike="noStrike" kern="1200" dirty="0" err="1">
                          <a:solidFill>
                            <a:schemeClr val="dk1"/>
                          </a:solidFill>
                          <a:effectLst/>
                          <a:latin typeface="+mn-lt"/>
                          <a:ea typeface="+mn-ea"/>
                          <a:cs typeface="+mn-cs"/>
                        </a:rPr>
                        <a:t>Jiping</a:t>
                      </a:r>
                      <a:r>
                        <a:rPr lang="en-IN" sz="1800" b="0" i="0" u="none" strike="noStrike" kern="1200" dirty="0">
                          <a:solidFill>
                            <a:schemeClr val="dk1"/>
                          </a:solidFill>
                          <a:effectLst/>
                          <a:latin typeface="+mn-lt"/>
                          <a:ea typeface="+mn-ea"/>
                          <a:cs typeface="+mn-cs"/>
                        </a:rPr>
                        <a:t> Xing</a:t>
                      </a:r>
                    </a:p>
                    <a:p>
                      <a:r>
                        <a:rPr lang="en-IN" sz="1800" b="0" i="0" u="none" strike="noStrike" kern="1200" dirty="0" err="1">
                          <a:solidFill>
                            <a:schemeClr val="dk1"/>
                          </a:solidFill>
                          <a:effectLst/>
                          <a:latin typeface="+mn-lt"/>
                          <a:ea typeface="+mn-ea"/>
                          <a:cs typeface="+mn-cs"/>
                        </a:rPr>
                        <a:t>Zhiyuan</a:t>
                      </a:r>
                      <a:r>
                        <a:rPr lang="en-IN" sz="1800" b="0" i="0" u="none" strike="noStrike" kern="1200" dirty="0">
                          <a:solidFill>
                            <a:schemeClr val="dk1"/>
                          </a:solidFill>
                          <a:effectLst/>
                          <a:latin typeface="+mn-lt"/>
                          <a:ea typeface="+mn-ea"/>
                          <a:cs typeface="+mn-cs"/>
                        </a:rPr>
                        <a:t> Liu</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Autonomous driving under V2X environment: state-of-the-art survey and challenges</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Emerging tech enhances mobility, safety, and efficiency.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Privacy, security, and legislative issues require urgent attention for V2X applications.</a:t>
                      </a:r>
                      <a:endParaRPr lang="en-IN" dirty="0"/>
                    </a:p>
                  </a:txBody>
                  <a:tcPr/>
                </a:tc>
                <a:extLst>
                  <a:ext uri="{0D108BD9-81ED-4DB2-BD59-A6C34878D82A}">
                    <a16:rowId xmlns:a16="http://schemas.microsoft.com/office/drawing/2014/main" val="1150630108"/>
                  </a:ext>
                </a:extLst>
              </a:tr>
              <a:tr h="0">
                <a:tc>
                  <a:txBody>
                    <a:bodyPr/>
                    <a:lstStyle/>
                    <a:p>
                      <a:r>
                        <a:rPr lang="en-US" u="sng" dirty="0"/>
                        <a:t>2023</a:t>
                      </a:r>
                    </a:p>
                    <a:p>
                      <a:pPr marL="0" marR="0" indent="0" algn="l" defTabSz="914400" rtl="0" eaLnBrk="1" fontAlgn="auto" latinLnBrk="0" hangingPunct="1">
                        <a:lnSpc>
                          <a:spcPct val="100000"/>
                        </a:lnSpc>
                        <a:spcBef>
                          <a:spcPts val="0"/>
                        </a:spcBef>
                        <a:spcAft>
                          <a:spcPts val="0"/>
                        </a:spcAft>
                        <a:buClrTx/>
                        <a:buSzTx/>
                        <a:buFontTx/>
                        <a:buNone/>
                        <a:tabLst/>
                        <a:defRPr/>
                      </a:pPr>
                      <a:r>
                        <a:rPr lang="en-US" u="none" dirty="0" err="1"/>
                        <a:t>Xiaoyun</a:t>
                      </a:r>
                      <a:r>
                        <a:rPr lang="en-US" u="none" dirty="0"/>
                        <a:t> </a:t>
                      </a:r>
                      <a:r>
                        <a:rPr lang="en-US" u="none" dirty="0" err="1"/>
                        <a:t>Xie</a:t>
                      </a:r>
                      <a:endParaRPr lang="en-US" u="none" dirty="0"/>
                    </a:p>
                    <a:p>
                      <a:pPr marL="0" marR="0" indent="0" algn="l" defTabSz="914400" rtl="0" eaLnBrk="1" fontAlgn="auto" latinLnBrk="0" hangingPunct="1">
                        <a:lnSpc>
                          <a:spcPct val="100000"/>
                        </a:lnSpc>
                        <a:spcBef>
                          <a:spcPts val="0"/>
                        </a:spcBef>
                        <a:spcAft>
                          <a:spcPts val="0"/>
                        </a:spcAft>
                        <a:buClrTx/>
                        <a:buSzTx/>
                        <a:buFontTx/>
                        <a:buNone/>
                        <a:tabLst/>
                        <a:defRPr/>
                      </a:pPr>
                      <a:r>
                        <a:rPr lang="en-US" u="none" dirty="0"/>
                        <a:t>Yahya </a:t>
                      </a:r>
                      <a:r>
                        <a:rPr lang="en-US" u="none" dirty="0" err="1"/>
                        <a:t>Dorostkar</a:t>
                      </a:r>
                      <a:r>
                        <a:rPr lang="en-US" u="none" dirty="0"/>
                        <a:t> </a:t>
                      </a:r>
                      <a:r>
                        <a:rPr lang="en-US" u="none" dirty="0" err="1"/>
                        <a:t>Navaei</a:t>
                      </a:r>
                      <a:endParaRPr lang="en-US" u="none" dirty="0"/>
                    </a:p>
                    <a:p>
                      <a:pPr marL="0" marR="0" indent="0" algn="l" defTabSz="914400" rtl="0" eaLnBrk="1" fontAlgn="auto" latinLnBrk="0" hangingPunct="1">
                        <a:lnSpc>
                          <a:spcPct val="100000"/>
                        </a:lnSpc>
                        <a:spcBef>
                          <a:spcPts val="0"/>
                        </a:spcBef>
                        <a:spcAft>
                          <a:spcPts val="0"/>
                        </a:spcAft>
                        <a:buClrTx/>
                        <a:buSzTx/>
                        <a:buFontTx/>
                        <a:buNone/>
                        <a:tabLst/>
                        <a:defRPr/>
                      </a:pPr>
                      <a:r>
                        <a:rPr lang="en-US" u="none" dirty="0"/>
                        <a:t>Sajad </a:t>
                      </a:r>
                      <a:r>
                        <a:rPr lang="en-US" u="none" dirty="0" err="1"/>
                        <a:t>Einy</a:t>
                      </a:r>
                      <a:endParaRPr lang="en-US" u="non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A Clustering-Based Routing Protocol Using Path Pattern Discovery Method to Minimize Delay in VANET</a:t>
                      </a:r>
                    </a:p>
                  </a:txBody>
                  <a:tcPr/>
                </a:tc>
                <a:tc>
                  <a:txBody>
                    <a:bodyPr/>
                    <a:lstStyle/>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Real-time communication crucial; high mobility causes interruptions, data rate decline.</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Combine cluster-based routing and pattern discovery for efficient data transmission.</a:t>
                      </a:r>
                      <a:endParaRPr lang="en-US" dirty="0"/>
                    </a:p>
                  </a:txBody>
                  <a:tcPr/>
                </a:tc>
                <a:extLst>
                  <a:ext uri="{0D108BD9-81ED-4DB2-BD59-A6C34878D82A}">
                    <a16:rowId xmlns:a16="http://schemas.microsoft.com/office/drawing/2014/main" val="1008544802"/>
                  </a:ext>
                </a:extLst>
              </a:tr>
              <a:tr h="376435">
                <a:tc>
                  <a:txBody>
                    <a:bodyPr/>
                    <a:lstStyle/>
                    <a:p>
                      <a:r>
                        <a:rPr lang="en-US" u="sng" dirty="0"/>
                        <a:t>2022</a:t>
                      </a:r>
                    </a:p>
                    <a:p>
                      <a:r>
                        <a:rPr lang="en-IN" sz="1800" b="0" i="0" u="none" strike="noStrike" kern="1200" dirty="0">
                          <a:solidFill>
                            <a:schemeClr val="dk1"/>
                          </a:solidFill>
                          <a:effectLst/>
                          <a:latin typeface="+mn-lt"/>
                          <a:ea typeface="+mn-ea"/>
                          <a:cs typeface="+mn-cs"/>
                        </a:rPr>
                        <a:t>Anh Tuan </a:t>
                      </a:r>
                      <a:r>
                        <a:rPr lang="en-IN" sz="1800" b="0" i="0" u="none" strike="noStrike" kern="1200" dirty="0" err="1">
                          <a:solidFill>
                            <a:schemeClr val="dk1"/>
                          </a:solidFill>
                          <a:effectLst/>
                          <a:latin typeface="+mn-lt"/>
                          <a:ea typeface="+mn-ea"/>
                          <a:cs typeface="+mn-cs"/>
                        </a:rPr>
                        <a:t>Giang</a:t>
                      </a:r>
                      <a:endParaRPr lang="en-IN" sz="1800" b="0" i="0" u="none" strike="noStrike" kern="1200" dirty="0">
                        <a:solidFill>
                          <a:schemeClr val="dk1"/>
                        </a:solidFill>
                        <a:effectLst/>
                        <a:latin typeface="+mn-lt"/>
                        <a:ea typeface="+mn-ea"/>
                        <a:cs typeface="+mn-cs"/>
                      </a:endParaRPr>
                    </a:p>
                    <a:p>
                      <a:r>
                        <a:rPr lang="en-IN" sz="1800" b="0" i="0" u="none" strike="noStrike" kern="1200" dirty="0">
                          <a:solidFill>
                            <a:schemeClr val="dk1"/>
                          </a:solidFill>
                          <a:effectLst/>
                          <a:latin typeface="+mn-lt"/>
                          <a:ea typeface="+mn-ea"/>
                          <a:cs typeface="+mn-cs"/>
                        </a:rPr>
                        <a:t>Hoang Tung Tran</a:t>
                      </a:r>
                    </a:p>
                    <a:p>
                      <a:r>
                        <a:rPr lang="en-IN" sz="1800" b="0" i="0" u="none" strike="noStrike" kern="1200" dirty="0" err="1">
                          <a:solidFill>
                            <a:schemeClr val="dk1"/>
                          </a:solidFill>
                          <a:effectLst/>
                          <a:latin typeface="+mn-lt"/>
                          <a:ea typeface="+mn-ea"/>
                          <a:cs typeface="+mn-cs"/>
                        </a:rPr>
                        <a:t>Huu</a:t>
                      </a:r>
                      <a:r>
                        <a:rPr lang="en-IN" sz="1800" b="0" i="0" u="none" strike="noStrike" kern="1200" dirty="0">
                          <a:solidFill>
                            <a:schemeClr val="dk1"/>
                          </a:solidFill>
                          <a:effectLst/>
                          <a:latin typeface="+mn-lt"/>
                          <a:ea typeface="+mn-ea"/>
                          <a:cs typeface="+mn-cs"/>
                        </a:rPr>
                        <a:t> Ton Le</a:t>
                      </a:r>
                    </a:p>
                    <a:p>
                      <a:r>
                        <a:rPr lang="en-IN" sz="1800" b="0" i="0" u="none" strike="noStrike" kern="1200" dirty="0" err="1">
                          <a:solidFill>
                            <a:schemeClr val="dk1"/>
                          </a:solidFill>
                          <a:effectLst/>
                          <a:latin typeface="+mn-lt"/>
                          <a:ea typeface="+mn-ea"/>
                          <a:cs typeface="+mn-cs"/>
                        </a:rPr>
                        <a:t>Nhat</a:t>
                      </a:r>
                      <a:r>
                        <a:rPr lang="en-IN" sz="1800" b="0" i="0" u="none" strike="noStrike" kern="1200" dirty="0">
                          <a:solidFill>
                            <a:schemeClr val="dk1"/>
                          </a:solidFill>
                          <a:effectLst/>
                          <a:latin typeface="+mn-lt"/>
                          <a:ea typeface="+mn-ea"/>
                          <a:cs typeface="+mn-cs"/>
                        </a:rPr>
                        <a:t> Quang Doan</a:t>
                      </a:r>
                    </a:p>
                    <a:p>
                      <a:r>
                        <a:rPr lang="en-IN" sz="1800" b="0" i="0" u="none" strike="noStrike" kern="1200" dirty="0">
                          <a:solidFill>
                            <a:schemeClr val="dk1"/>
                          </a:solidFill>
                          <a:effectLst/>
                          <a:latin typeface="+mn-lt"/>
                          <a:ea typeface="+mn-ea"/>
                          <a:cs typeface="+mn-cs"/>
                        </a:rPr>
                        <a:t>Minh Huong Nguyen</a:t>
                      </a:r>
                      <a:endParaRPr lang="en-US" u="sng"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Jamming Attack in Vehicular Networks: Adaptively Probabilistic Channel Surfing Scheme</a:t>
                      </a:r>
                    </a:p>
                  </a:txBody>
                  <a:tcPr/>
                </a:tc>
                <a:tc>
                  <a:txBody>
                    <a:bodyPr/>
                    <a:lstStyle/>
                    <a:p>
                      <a:pPr marL="285750" indent="-285750">
                        <a:buFont typeface="Arial" panose="020B0604020202020204" pitchFamily="34" charset="0"/>
                        <a:buChar char="•"/>
                      </a:pPr>
                      <a:r>
                        <a:rPr lang="en-US" sz="1800" b="0" i="0" u="none" strike="noStrike" kern="1200" dirty="0">
                          <a:solidFill>
                            <a:schemeClr val="dk1"/>
                          </a:solidFill>
                          <a:effectLst/>
                          <a:latin typeface="+mn-lt"/>
                          <a:ea typeface="+mn-ea"/>
                          <a:cs typeface="+mn-cs"/>
                        </a:rPr>
                        <a:t>V</a:t>
                      </a:r>
                      <a:r>
                        <a:rPr lang="en-IN" sz="1800" b="0" i="0" u="none" strike="noStrike" kern="1200" dirty="0" err="1">
                          <a:solidFill>
                            <a:schemeClr val="dk1"/>
                          </a:solidFill>
                          <a:effectLst/>
                          <a:latin typeface="+mn-lt"/>
                          <a:ea typeface="+mn-ea"/>
                          <a:cs typeface="+mn-cs"/>
                        </a:rPr>
                        <a:t>ehicular</a:t>
                      </a:r>
                      <a:r>
                        <a:rPr lang="en-IN" sz="1800" b="0" i="0" u="none" strike="noStrike" kern="1200" dirty="0">
                          <a:solidFill>
                            <a:schemeClr val="dk1"/>
                          </a:solidFill>
                          <a:effectLst/>
                          <a:latin typeface="+mn-lt"/>
                          <a:ea typeface="+mn-ea"/>
                          <a:cs typeface="+mn-cs"/>
                        </a:rPr>
                        <a:t> networks enhance transportation safety and convenience in Intelligent Transportation Systems (ITS).</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Basic Safety Messages (BSMs) vulnerable to jamming attacks; proposed channel surfing scheme analysed for effectiveness.</a:t>
                      </a:r>
                      <a:endParaRPr lang="en-US" dirty="0"/>
                    </a:p>
                  </a:txBody>
                  <a:tcPr/>
                </a:tc>
                <a:extLst>
                  <a:ext uri="{0D108BD9-81ED-4DB2-BD59-A6C34878D82A}">
                    <a16:rowId xmlns:a16="http://schemas.microsoft.com/office/drawing/2014/main" val="2911132657"/>
                  </a:ext>
                </a:extLst>
              </a:tr>
            </a:tbl>
          </a:graphicData>
        </a:graphic>
      </p:graphicFrame>
    </p:spTree>
    <p:extLst>
      <p:ext uri="{BB962C8B-B14F-4D97-AF65-F5344CB8AC3E}">
        <p14:creationId xmlns:p14="http://schemas.microsoft.com/office/powerpoint/2010/main" val="773996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F52E6-B7BD-793E-F5D8-54580E132694}"/>
              </a:ext>
            </a:extLst>
          </p:cNvPr>
          <p:cNvSpPr>
            <a:spLocks noGrp="1"/>
          </p:cNvSpPr>
          <p:nvPr>
            <p:ph type="title"/>
          </p:nvPr>
        </p:nvSpPr>
        <p:spPr>
          <a:xfrm>
            <a:off x="1295400" y="0"/>
            <a:ext cx="9601200" cy="691055"/>
          </a:xfrm>
        </p:spPr>
        <p:txBody>
          <a:bodyPr/>
          <a:lstStyle/>
          <a:p>
            <a:r>
              <a:rPr lang="en-US" dirty="0"/>
              <a:t>LITERATURE SURVEY</a:t>
            </a:r>
          </a:p>
        </p:txBody>
      </p:sp>
      <p:graphicFrame>
        <p:nvGraphicFramePr>
          <p:cNvPr id="4" name="Table 4">
            <a:extLst>
              <a:ext uri="{FF2B5EF4-FFF2-40B4-BE49-F238E27FC236}">
                <a16:creationId xmlns:a16="http://schemas.microsoft.com/office/drawing/2014/main" id="{625E2526-AB7E-152E-1D6A-062274699FBD}"/>
              </a:ext>
            </a:extLst>
          </p:cNvPr>
          <p:cNvGraphicFramePr>
            <a:graphicFrameLocks noGrp="1"/>
          </p:cNvGraphicFramePr>
          <p:nvPr>
            <p:ph idx="1"/>
            <p:extLst>
              <p:ext uri="{D42A27DB-BD31-4B8C-83A1-F6EECF244321}">
                <p14:modId xmlns:p14="http://schemas.microsoft.com/office/powerpoint/2010/main" val="1595177038"/>
              </p:ext>
            </p:extLst>
          </p:nvPr>
        </p:nvGraphicFramePr>
        <p:xfrm>
          <a:off x="1295400" y="691055"/>
          <a:ext cx="9601200" cy="6137155"/>
        </p:xfrm>
        <a:graphic>
          <a:graphicData uri="http://schemas.openxmlformats.org/drawingml/2006/table">
            <a:tbl>
              <a:tblPr firstRow="1" bandRow="1">
                <a:tableStyleId>{5C22544A-7EE6-4342-B048-85BDC9FD1C3A}</a:tableStyleId>
              </a:tblPr>
              <a:tblGrid>
                <a:gridCol w="2440021">
                  <a:extLst>
                    <a:ext uri="{9D8B030D-6E8A-4147-A177-3AD203B41FA5}">
                      <a16:colId xmlns:a16="http://schemas.microsoft.com/office/drawing/2014/main" val="2380705442"/>
                    </a:ext>
                  </a:extLst>
                </a:gridCol>
                <a:gridCol w="2903506">
                  <a:extLst>
                    <a:ext uri="{9D8B030D-6E8A-4147-A177-3AD203B41FA5}">
                      <a16:colId xmlns:a16="http://schemas.microsoft.com/office/drawing/2014/main" val="2204251285"/>
                    </a:ext>
                  </a:extLst>
                </a:gridCol>
                <a:gridCol w="4257673">
                  <a:extLst>
                    <a:ext uri="{9D8B030D-6E8A-4147-A177-3AD203B41FA5}">
                      <a16:colId xmlns:a16="http://schemas.microsoft.com/office/drawing/2014/main" val="1299214240"/>
                    </a:ext>
                  </a:extLst>
                </a:gridCol>
              </a:tblGrid>
              <a:tr h="376435">
                <a:tc>
                  <a:txBody>
                    <a:bodyPr/>
                    <a:lstStyle/>
                    <a:p>
                      <a:r>
                        <a:rPr lang="en-US" dirty="0"/>
                        <a:t>Year and Author</a:t>
                      </a:r>
                    </a:p>
                  </a:txBody>
                  <a:tcPr/>
                </a:tc>
                <a:tc>
                  <a:txBody>
                    <a:bodyPr/>
                    <a:lstStyle/>
                    <a:p>
                      <a:r>
                        <a:rPr lang="en-US" dirty="0"/>
                        <a:t>Title</a:t>
                      </a:r>
                    </a:p>
                  </a:txBody>
                  <a:tcPr/>
                </a:tc>
                <a:tc>
                  <a:txBody>
                    <a:bodyPr/>
                    <a:lstStyle/>
                    <a:p>
                      <a:r>
                        <a:rPr lang="en-US" dirty="0"/>
                        <a:t>Inferences </a:t>
                      </a:r>
                    </a:p>
                  </a:txBody>
                  <a:tcPr/>
                </a:tc>
                <a:extLst>
                  <a:ext uri="{0D108BD9-81ED-4DB2-BD59-A6C34878D82A}">
                    <a16:rowId xmlns:a16="http://schemas.microsoft.com/office/drawing/2014/main" val="2976646288"/>
                  </a:ext>
                </a:extLst>
              </a:tr>
              <a:tr h="1185853">
                <a:tc>
                  <a:txBody>
                    <a:bodyPr/>
                    <a:lstStyle/>
                    <a:p>
                      <a:r>
                        <a:rPr lang="en-US" u="sng" dirty="0"/>
                        <a:t>2022</a:t>
                      </a:r>
                    </a:p>
                    <a:p>
                      <a:r>
                        <a:rPr lang="en-IN" sz="1800" b="0" i="0" u="none" strike="noStrike" kern="1200" dirty="0">
                          <a:solidFill>
                            <a:schemeClr val="dk1"/>
                          </a:solidFill>
                          <a:effectLst/>
                          <a:latin typeface="+mn-lt"/>
                          <a:ea typeface="+mn-ea"/>
                          <a:cs typeface="+mn-cs"/>
                        </a:rPr>
                        <a:t>Anh Tuan </a:t>
                      </a:r>
                      <a:r>
                        <a:rPr lang="en-IN" sz="1800" b="0" i="0" u="none" strike="noStrike" kern="1200" dirty="0" err="1">
                          <a:solidFill>
                            <a:schemeClr val="dk1"/>
                          </a:solidFill>
                          <a:effectLst/>
                          <a:latin typeface="+mn-lt"/>
                          <a:ea typeface="+mn-ea"/>
                          <a:cs typeface="+mn-cs"/>
                        </a:rPr>
                        <a:t>Giang</a:t>
                      </a:r>
                      <a:endParaRPr lang="en-IN" sz="1800" b="0" i="0" u="none" strike="noStrike" kern="1200" dirty="0">
                        <a:solidFill>
                          <a:schemeClr val="dk1"/>
                        </a:solidFill>
                        <a:effectLst/>
                        <a:latin typeface="+mn-lt"/>
                        <a:ea typeface="+mn-ea"/>
                        <a:cs typeface="+mn-cs"/>
                      </a:endParaRPr>
                    </a:p>
                    <a:p>
                      <a:r>
                        <a:rPr lang="en-IN" sz="1800" b="0" i="0" u="none" strike="noStrike" kern="1200" dirty="0">
                          <a:solidFill>
                            <a:schemeClr val="dk1"/>
                          </a:solidFill>
                          <a:effectLst/>
                          <a:latin typeface="+mn-lt"/>
                          <a:ea typeface="+mn-ea"/>
                          <a:cs typeface="+mn-cs"/>
                        </a:rPr>
                        <a:t>Hoang Tung Tran</a:t>
                      </a:r>
                    </a:p>
                    <a:p>
                      <a:r>
                        <a:rPr lang="en-IN" sz="1800" b="0" i="0" u="none" strike="noStrike" kern="1200" dirty="0" err="1">
                          <a:solidFill>
                            <a:schemeClr val="dk1"/>
                          </a:solidFill>
                          <a:effectLst/>
                          <a:latin typeface="+mn-lt"/>
                          <a:ea typeface="+mn-ea"/>
                          <a:cs typeface="+mn-cs"/>
                        </a:rPr>
                        <a:t>Huu</a:t>
                      </a:r>
                      <a:r>
                        <a:rPr lang="en-IN" sz="1800" b="0" i="0" u="none" strike="noStrike" kern="1200" dirty="0">
                          <a:solidFill>
                            <a:schemeClr val="dk1"/>
                          </a:solidFill>
                          <a:effectLst/>
                          <a:latin typeface="+mn-lt"/>
                          <a:ea typeface="+mn-ea"/>
                          <a:cs typeface="+mn-cs"/>
                        </a:rPr>
                        <a:t> Ton Le</a:t>
                      </a:r>
                    </a:p>
                    <a:p>
                      <a:r>
                        <a:rPr lang="en-IN" sz="1800" b="0" i="0" u="none" strike="noStrike" kern="1200" dirty="0" err="1">
                          <a:solidFill>
                            <a:schemeClr val="dk1"/>
                          </a:solidFill>
                          <a:effectLst/>
                          <a:latin typeface="+mn-lt"/>
                          <a:ea typeface="+mn-ea"/>
                          <a:cs typeface="+mn-cs"/>
                        </a:rPr>
                        <a:t>Nhat</a:t>
                      </a:r>
                      <a:r>
                        <a:rPr lang="en-IN" sz="1800" b="0" i="0" u="none" strike="noStrike" kern="1200" dirty="0">
                          <a:solidFill>
                            <a:schemeClr val="dk1"/>
                          </a:solidFill>
                          <a:effectLst/>
                          <a:latin typeface="+mn-lt"/>
                          <a:ea typeface="+mn-ea"/>
                          <a:cs typeface="+mn-cs"/>
                        </a:rPr>
                        <a:t> Quang Doan</a:t>
                      </a:r>
                    </a:p>
                    <a:p>
                      <a:r>
                        <a:rPr lang="en-IN" sz="1800" b="0" i="0" u="none" strike="noStrike" kern="1200" dirty="0">
                          <a:solidFill>
                            <a:schemeClr val="dk1"/>
                          </a:solidFill>
                          <a:effectLst/>
                          <a:latin typeface="+mn-lt"/>
                          <a:ea typeface="+mn-ea"/>
                          <a:cs typeface="+mn-cs"/>
                        </a:rPr>
                        <a:t>Minh Huong Nguyen</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Vehicle-to-Everything (V2X) Communication Approach Towards Advanced </a:t>
                      </a:r>
                      <a:r>
                        <a:rPr lang="en-IN" sz="1800" b="1" i="0" u="none" strike="noStrike" kern="1200" dirty="0">
                          <a:solidFill>
                            <a:schemeClr val="dk1"/>
                          </a:solidFill>
                          <a:effectLst/>
                          <a:latin typeface="Franklin Gothic Book" panose="020B0503020102020204" pitchFamily="34" charset="0"/>
                          <a:ea typeface="+mn-ea"/>
                          <a:cs typeface="Times New Roman" panose="02020603050405020304" pitchFamily="18" charset="0"/>
                        </a:rPr>
                        <a:t>Smart</a:t>
                      </a:r>
                      <a:r>
                        <a:rPr lang="en-IN" sz="1800" b="1" i="0" u="none" strike="noStrike" kern="1200" dirty="0">
                          <a:solidFill>
                            <a:schemeClr val="dk1"/>
                          </a:solidFill>
                          <a:effectLst/>
                          <a:latin typeface="Franklin Gothic Medium" panose="020B0603020102020204" pitchFamily="34" charset="0"/>
                          <a:ea typeface="+mn-ea"/>
                          <a:cs typeface="Times New Roman" panose="02020603050405020304" pitchFamily="18" charset="0"/>
                        </a:rPr>
                        <a:t> </a:t>
                      </a:r>
                      <a:r>
                        <a:rPr lang="en-IN" sz="1800" b="1" i="0" u="none" strike="noStrike" kern="1200" dirty="0">
                          <a:solidFill>
                            <a:schemeClr val="dk1"/>
                          </a:solidFill>
                          <a:effectLst/>
                          <a:latin typeface="Franklin Gothic Book" panose="020B0503020102020204" pitchFamily="34" charset="0"/>
                          <a:ea typeface="+mn-ea"/>
                          <a:cs typeface="Times New Roman" panose="02020603050405020304" pitchFamily="18" charset="0"/>
                        </a:rPr>
                        <a:t>Mobility</a:t>
                      </a:r>
                      <a:endParaRPr lang="en-IN" sz="1600" b="1" i="0" u="none" strike="noStrike" kern="1200" dirty="0">
                        <a:solidFill>
                          <a:schemeClr val="dk1"/>
                        </a:solidFill>
                        <a:effectLst/>
                        <a:latin typeface="Franklin Gothic Book" panose="020B0503020102020204" pitchFamily="34" charset="0"/>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800" b="1" i="0" u="none" strike="noStrike" kern="1200" dirty="0">
                        <a:solidFill>
                          <a:schemeClr val="dk1"/>
                        </a:solidFill>
                        <a:effectLst/>
                        <a:latin typeface="+mn-lt"/>
                        <a:ea typeface="+mn-ea"/>
                        <a:cs typeface="+mn-cs"/>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60 GHz V2X platform enables efficient, high-capacity vehicle-to-cloud data upload for city visualization.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Proposed methods show substantial improvements in initial link setup delay and throughput, validating city analytics effectiveness.</a:t>
                      </a:r>
                      <a:endParaRPr lang="en-IN" dirty="0"/>
                    </a:p>
                  </a:txBody>
                  <a:tcPr/>
                </a:tc>
                <a:extLst>
                  <a:ext uri="{0D108BD9-81ED-4DB2-BD59-A6C34878D82A}">
                    <a16:rowId xmlns:a16="http://schemas.microsoft.com/office/drawing/2014/main" val="1150630108"/>
                  </a:ext>
                </a:extLst>
              </a:tr>
              <a:tr h="928195">
                <a:tc>
                  <a:txBody>
                    <a:bodyPr/>
                    <a:lstStyle/>
                    <a:p>
                      <a:r>
                        <a:rPr lang="en-US" u="sng" dirty="0"/>
                        <a:t>2022</a:t>
                      </a:r>
                    </a:p>
                    <a:p>
                      <a:r>
                        <a:rPr lang="en-IN" sz="1800" b="0" i="0" u="none" strike="noStrike" kern="1200" dirty="0">
                          <a:solidFill>
                            <a:schemeClr val="dk1"/>
                          </a:solidFill>
                          <a:effectLst/>
                          <a:latin typeface="+mn-lt"/>
                          <a:ea typeface="+mn-ea"/>
                          <a:cs typeface="+mn-cs"/>
                        </a:rPr>
                        <a:t>Sharjeel Masood</a:t>
                      </a:r>
                    </a:p>
                    <a:p>
                      <a:r>
                        <a:rPr lang="en-IN" sz="1800" b="0" i="0" u="none" strike="noStrike" kern="1200" dirty="0">
                          <a:solidFill>
                            <a:schemeClr val="dk1"/>
                          </a:solidFill>
                          <a:effectLst/>
                          <a:latin typeface="+mn-lt"/>
                          <a:ea typeface="+mn-ea"/>
                          <a:cs typeface="+mn-cs"/>
                        </a:rPr>
                        <a:t>Fawad Ahmed</a:t>
                      </a:r>
                    </a:p>
                    <a:p>
                      <a:r>
                        <a:rPr lang="en-IN" sz="1800" b="0" i="0" u="none" strike="noStrike" kern="1200" dirty="0">
                          <a:solidFill>
                            <a:schemeClr val="dk1"/>
                          </a:solidFill>
                          <a:effectLst/>
                          <a:latin typeface="+mn-lt"/>
                          <a:ea typeface="+mn-ea"/>
                          <a:cs typeface="+mn-cs"/>
                        </a:rPr>
                        <a:t>Suliman A. </a:t>
                      </a:r>
                      <a:r>
                        <a:rPr lang="en-IN" sz="1800" b="0" i="0" u="none" strike="noStrike" kern="1200" dirty="0" err="1">
                          <a:solidFill>
                            <a:schemeClr val="dk1"/>
                          </a:solidFill>
                          <a:effectLst/>
                          <a:latin typeface="+mn-lt"/>
                          <a:ea typeface="+mn-ea"/>
                          <a:cs typeface="+mn-cs"/>
                        </a:rPr>
                        <a:t>Alsuhibany</a:t>
                      </a:r>
                      <a:r>
                        <a:rPr lang="en-IN" sz="1800" b="0" i="0" u="none" strike="noStrike" kern="1200" dirty="0">
                          <a:solidFill>
                            <a:schemeClr val="dk1"/>
                          </a:solidFill>
                          <a:effectLst/>
                          <a:latin typeface="+mn-lt"/>
                          <a:ea typeface="+mn-ea"/>
                          <a:cs typeface="+mn-cs"/>
                        </a:rPr>
                        <a:t> </a:t>
                      </a:r>
                    </a:p>
                    <a:p>
                      <a:r>
                        <a:rPr lang="en-IN" sz="1800" b="0" i="0" u="none" strike="noStrike" kern="1200" dirty="0" err="1">
                          <a:solidFill>
                            <a:schemeClr val="dk1"/>
                          </a:solidFill>
                          <a:effectLst/>
                          <a:latin typeface="+mn-lt"/>
                          <a:ea typeface="+mn-ea"/>
                          <a:cs typeface="+mn-cs"/>
                        </a:rPr>
                        <a:t>Yazeed</a:t>
                      </a:r>
                      <a:r>
                        <a:rPr lang="en-IN" sz="1800" b="0" i="0" u="none" strike="noStrike" kern="1200" dirty="0">
                          <a:solidFill>
                            <a:schemeClr val="dk1"/>
                          </a:solidFill>
                          <a:effectLst/>
                          <a:latin typeface="+mn-lt"/>
                          <a:ea typeface="+mn-ea"/>
                          <a:cs typeface="+mn-cs"/>
                        </a:rPr>
                        <a:t> Yasin </a:t>
                      </a:r>
                      <a:r>
                        <a:rPr lang="en-IN" sz="1800" b="0" i="0" u="none" strike="noStrike" kern="1200" dirty="0" err="1">
                          <a:solidFill>
                            <a:schemeClr val="dk1"/>
                          </a:solidFill>
                          <a:effectLst/>
                          <a:latin typeface="+mn-lt"/>
                          <a:ea typeface="+mn-ea"/>
                          <a:cs typeface="+mn-cs"/>
                        </a:rPr>
                        <a:t>Ghadi</a:t>
                      </a:r>
                      <a:endParaRPr lang="en-IN" sz="1800" b="0" i="0" u="none" strike="noStrike" kern="1200" dirty="0">
                        <a:solidFill>
                          <a:schemeClr val="dk1"/>
                        </a:solidFill>
                        <a:effectLst/>
                        <a:latin typeface="+mn-lt"/>
                        <a:ea typeface="+mn-ea"/>
                        <a:cs typeface="+mn-cs"/>
                      </a:endParaRPr>
                    </a:p>
                    <a:p>
                      <a:r>
                        <a:rPr lang="en-IN" sz="1800" b="0" i="0" u="none" strike="noStrike" kern="1200" dirty="0">
                          <a:solidFill>
                            <a:schemeClr val="dk1"/>
                          </a:solidFill>
                          <a:effectLst/>
                          <a:latin typeface="+mn-lt"/>
                          <a:ea typeface="+mn-ea"/>
                          <a:cs typeface="+mn-cs"/>
                        </a:rPr>
                        <a:t>M. Y. </a:t>
                      </a:r>
                      <a:r>
                        <a:rPr lang="en-IN" sz="1800" b="0" i="0" u="none" strike="noStrike" kern="1200" dirty="0" err="1">
                          <a:solidFill>
                            <a:schemeClr val="dk1"/>
                          </a:solidFill>
                          <a:effectLst/>
                          <a:latin typeface="+mn-lt"/>
                          <a:ea typeface="+mn-ea"/>
                          <a:cs typeface="+mn-cs"/>
                        </a:rPr>
                        <a:t>Siyal</a:t>
                      </a:r>
                      <a:endParaRPr lang="en-IN" sz="1800" b="0" i="0" u="none" strike="noStrike" kern="1200" dirty="0">
                        <a:solidFill>
                          <a:schemeClr val="dk1"/>
                        </a:solidFill>
                        <a:effectLst/>
                        <a:latin typeface="+mn-lt"/>
                        <a:ea typeface="+mn-ea"/>
                        <a:cs typeface="+mn-cs"/>
                      </a:endParaRPr>
                    </a:p>
                    <a:p>
                      <a:r>
                        <a:rPr lang="en-IN" sz="1800" b="0" i="0" u="none" strike="noStrike" kern="1200" dirty="0">
                          <a:solidFill>
                            <a:schemeClr val="dk1"/>
                          </a:solidFill>
                          <a:effectLst/>
                          <a:latin typeface="+mn-lt"/>
                          <a:ea typeface="+mn-ea"/>
                          <a:cs typeface="+mn-cs"/>
                        </a:rPr>
                        <a:t>Harish Kumar</a:t>
                      </a:r>
                      <a:endParaRPr lang="en-US" u="sng" dirty="0"/>
                    </a:p>
                  </a:txBody>
                  <a:tcPr/>
                </a:tc>
                <a:tc>
                  <a:txBody>
                    <a:bodyPr/>
                    <a:lstStyle/>
                    <a:p>
                      <a:r>
                        <a:rPr lang="en-IN" sz="1800" b="1" i="0" u="none" strike="noStrike" kern="1200" dirty="0">
                          <a:solidFill>
                            <a:schemeClr val="dk1"/>
                          </a:solidFill>
                          <a:effectLst/>
                          <a:latin typeface="+mn-lt"/>
                          <a:ea typeface="+mn-ea"/>
                          <a:cs typeface="+mn-cs"/>
                        </a:rPr>
                        <a:t>A Deep Learning-Based Semantic Segmentation Architecture for Autonomous Driving Applications</a:t>
                      </a:r>
                      <a:br>
                        <a:rPr lang="en-IN" dirty="0"/>
                      </a:br>
                      <a:endParaRPr lang="en-IN" sz="1800" b="1" i="0" u="none" strike="noStrike" kern="1200" dirty="0">
                        <a:solidFill>
                          <a:schemeClr val="dk1"/>
                        </a:solidFill>
                        <a:effectLst/>
                        <a:latin typeface="+mn-lt"/>
                        <a:ea typeface="+mn-ea"/>
                        <a:cs typeface="+mn-cs"/>
                      </a:endParaRPr>
                    </a:p>
                  </a:txBody>
                  <a:tcPr/>
                </a:tc>
                <a:tc>
                  <a:txBody>
                    <a:bodyPr/>
                    <a:lstStyle/>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Research accelerates on high-resolution semantic segmentation, addressing critical issues.</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A new model balances resolution and receptive field, showcasing improved semantic segmentation results. (M-Net)</a:t>
                      </a:r>
                      <a:endParaRPr lang="en-US" dirty="0"/>
                    </a:p>
                  </a:txBody>
                  <a:tcPr/>
                </a:tc>
                <a:extLst>
                  <a:ext uri="{0D108BD9-81ED-4DB2-BD59-A6C34878D82A}">
                    <a16:rowId xmlns:a16="http://schemas.microsoft.com/office/drawing/2014/main" val="1008544802"/>
                  </a:ext>
                </a:extLst>
              </a:tr>
              <a:tr h="376435">
                <a:tc>
                  <a:txBody>
                    <a:bodyPr/>
                    <a:lstStyle/>
                    <a:p>
                      <a:r>
                        <a:rPr lang="en-US" u="sng" dirty="0"/>
                        <a:t>2022</a:t>
                      </a:r>
                    </a:p>
                    <a:p>
                      <a:r>
                        <a:rPr lang="en-IN" sz="1800" b="0" i="0" u="none" strike="noStrike" kern="1200" dirty="0">
                          <a:solidFill>
                            <a:schemeClr val="dk1"/>
                          </a:solidFill>
                          <a:effectLst/>
                          <a:latin typeface="+mn-lt"/>
                          <a:ea typeface="+mn-ea"/>
                          <a:cs typeface="+mn-cs"/>
                        </a:rPr>
                        <a:t>Q. Lu</a:t>
                      </a:r>
                    </a:p>
                    <a:p>
                      <a:r>
                        <a:rPr lang="en-IN" sz="1800" b="0" i="0" u="none" strike="noStrike" kern="1200" dirty="0">
                          <a:solidFill>
                            <a:schemeClr val="dk1"/>
                          </a:solidFill>
                          <a:effectLst/>
                          <a:latin typeface="+mn-lt"/>
                          <a:ea typeface="+mn-ea"/>
                          <a:cs typeface="+mn-cs"/>
                        </a:rPr>
                        <a:t>H. Jung</a:t>
                      </a:r>
                    </a:p>
                    <a:p>
                      <a:r>
                        <a:rPr lang="en-IN" sz="1800" b="0" i="0" u="none" strike="noStrike" kern="1200" dirty="0">
                          <a:solidFill>
                            <a:schemeClr val="dk1"/>
                          </a:solidFill>
                          <a:effectLst/>
                          <a:latin typeface="+mn-lt"/>
                          <a:ea typeface="+mn-ea"/>
                          <a:cs typeface="+mn-cs"/>
                        </a:rPr>
                        <a:t> K. D. Kim</a:t>
                      </a:r>
                      <a:endParaRPr lang="en-US" u="sng" dirty="0"/>
                    </a:p>
                  </a:txBody>
                  <a:tcPr/>
                </a:tc>
                <a:tc>
                  <a:txBody>
                    <a:bodyPr/>
                    <a:lstStyle/>
                    <a:p>
                      <a:r>
                        <a:rPr lang="en-IN" sz="1800" b="1" kern="1200" dirty="0">
                          <a:solidFill>
                            <a:schemeClr val="dk1"/>
                          </a:solidFill>
                          <a:effectLst/>
                          <a:latin typeface="+mn-lt"/>
                          <a:ea typeface="+mn-ea"/>
                          <a:cs typeface="+mn-cs"/>
                        </a:rPr>
                        <a:t>Optimization-Based Approach for Resilient Connected and Autonomous Intersection Crossing Traffic Control Under V2X Communication</a:t>
                      </a:r>
                    </a:p>
                  </a:txBody>
                  <a:tcPr/>
                </a:tc>
                <a:tc>
                  <a:txBody>
                    <a:bodyPr/>
                    <a:lstStyle/>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Optimized, resilient framework surpasses traditional traffic systems efficiently.</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Fast trajectory generation, V2I interaction excel in real-world scenarios.</a:t>
                      </a:r>
                      <a:endParaRPr lang="en-US" dirty="0"/>
                    </a:p>
                  </a:txBody>
                  <a:tcPr/>
                </a:tc>
                <a:extLst>
                  <a:ext uri="{0D108BD9-81ED-4DB2-BD59-A6C34878D82A}">
                    <a16:rowId xmlns:a16="http://schemas.microsoft.com/office/drawing/2014/main" val="2911132657"/>
                  </a:ext>
                </a:extLst>
              </a:tr>
            </a:tbl>
          </a:graphicData>
        </a:graphic>
      </p:graphicFrame>
    </p:spTree>
    <p:extLst>
      <p:ext uri="{BB962C8B-B14F-4D97-AF65-F5344CB8AC3E}">
        <p14:creationId xmlns:p14="http://schemas.microsoft.com/office/powerpoint/2010/main" val="18765661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F52E6-B7BD-793E-F5D8-54580E132694}"/>
              </a:ext>
            </a:extLst>
          </p:cNvPr>
          <p:cNvSpPr>
            <a:spLocks noGrp="1"/>
          </p:cNvSpPr>
          <p:nvPr>
            <p:ph type="title"/>
          </p:nvPr>
        </p:nvSpPr>
        <p:spPr>
          <a:xfrm>
            <a:off x="1371598" y="0"/>
            <a:ext cx="9601200" cy="691055"/>
          </a:xfrm>
        </p:spPr>
        <p:txBody>
          <a:bodyPr/>
          <a:lstStyle/>
          <a:p>
            <a:r>
              <a:rPr lang="en-US" dirty="0"/>
              <a:t>LITERATURE SURVEY</a:t>
            </a:r>
          </a:p>
        </p:txBody>
      </p:sp>
      <p:graphicFrame>
        <p:nvGraphicFramePr>
          <p:cNvPr id="4" name="Table 4">
            <a:extLst>
              <a:ext uri="{FF2B5EF4-FFF2-40B4-BE49-F238E27FC236}">
                <a16:creationId xmlns:a16="http://schemas.microsoft.com/office/drawing/2014/main" id="{625E2526-AB7E-152E-1D6A-062274699FBD}"/>
              </a:ext>
            </a:extLst>
          </p:cNvPr>
          <p:cNvGraphicFramePr>
            <a:graphicFrameLocks noGrp="1"/>
          </p:cNvGraphicFramePr>
          <p:nvPr>
            <p:ph idx="1"/>
            <p:extLst>
              <p:ext uri="{D42A27DB-BD31-4B8C-83A1-F6EECF244321}">
                <p14:modId xmlns:p14="http://schemas.microsoft.com/office/powerpoint/2010/main" val="372291946"/>
              </p:ext>
            </p:extLst>
          </p:nvPr>
        </p:nvGraphicFramePr>
        <p:xfrm>
          <a:off x="1371598" y="691055"/>
          <a:ext cx="9601200" cy="6137155"/>
        </p:xfrm>
        <a:graphic>
          <a:graphicData uri="http://schemas.openxmlformats.org/drawingml/2006/table">
            <a:tbl>
              <a:tblPr firstRow="1" bandRow="1">
                <a:tableStyleId>{5C22544A-7EE6-4342-B048-85BDC9FD1C3A}</a:tableStyleId>
              </a:tblPr>
              <a:tblGrid>
                <a:gridCol w="2305457">
                  <a:extLst>
                    <a:ext uri="{9D8B030D-6E8A-4147-A177-3AD203B41FA5}">
                      <a16:colId xmlns:a16="http://schemas.microsoft.com/office/drawing/2014/main" val="2380705442"/>
                    </a:ext>
                  </a:extLst>
                </a:gridCol>
                <a:gridCol w="3038070">
                  <a:extLst>
                    <a:ext uri="{9D8B030D-6E8A-4147-A177-3AD203B41FA5}">
                      <a16:colId xmlns:a16="http://schemas.microsoft.com/office/drawing/2014/main" val="2204251285"/>
                    </a:ext>
                  </a:extLst>
                </a:gridCol>
                <a:gridCol w="4257673">
                  <a:extLst>
                    <a:ext uri="{9D8B030D-6E8A-4147-A177-3AD203B41FA5}">
                      <a16:colId xmlns:a16="http://schemas.microsoft.com/office/drawing/2014/main" val="1299214240"/>
                    </a:ext>
                  </a:extLst>
                </a:gridCol>
              </a:tblGrid>
              <a:tr h="376435">
                <a:tc>
                  <a:txBody>
                    <a:bodyPr/>
                    <a:lstStyle/>
                    <a:p>
                      <a:r>
                        <a:rPr lang="en-US" dirty="0"/>
                        <a:t>Year and Author</a:t>
                      </a:r>
                    </a:p>
                  </a:txBody>
                  <a:tcPr/>
                </a:tc>
                <a:tc>
                  <a:txBody>
                    <a:bodyPr/>
                    <a:lstStyle/>
                    <a:p>
                      <a:r>
                        <a:rPr lang="en-US" dirty="0"/>
                        <a:t>Title</a:t>
                      </a:r>
                    </a:p>
                  </a:txBody>
                  <a:tcPr/>
                </a:tc>
                <a:tc>
                  <a:txBody>
                    <a:bodyPr/>
                    <a:lstStyle/>
                    <a:p>
                      <a:r>
                        <a:rPr lang="en-US" dirty="0"/>
                        <a:t>Inferences </a:t>
                      </a:r>
                    </a:p>
                  </a:txBody>
                  <a:tcPr/>
                </a:tc>
                <a:extLst>
                  <a:ext uri="{0D108BD9-81ED-4DB2-BD59-A6C34878D82A}">
                    <a16:rowId xmlns:a16="http://schemas.microsoft.com/office/drawing/2014/main" val="2976646288"/>
                  </a:ext>
                </a:extLst>
              </a:tr>
              <a:tr h="437107">
                <a:tc>
                  <a:txBody>
                    <a:bodyPr/>
                    <a:lstStyle/>
                    <a:p>
                      <a:r>
                        <a:rPr lang="en-US" u="sng" dirty="0"/>
                        <a:t>2021</a:t>
                      </a:r>
                    </a:p>
                    <a:p>
                      <a:r>
                        <a:rPr lang="en-IN" u="none" dirty="0">
                          <a:effectLst/>
                        </a:rPr>
                        <a:t>Haiyang Yu </a:t>
                      </a:r>
                      <a:r>
                        <a:rPr lang="en-IN" sz="1800" b="0" i="0" u="none" strike="noStrike" kern="1200" dirty="0">
                          <a:solidFill>
                            <a:schemeClr val="dk1"/>
                          </a:solidFill>
                          <a:effectLst/>
                          <a:latin typeface="+mn-lt"/>
                          <a:ea typeface="+mn-ea"/>
                          <a:cs typeface="+mn-cs"/>
                        </a:rPr>
                        <a:t> </a:t>
                      </a:r>
                    </a:p>
                    <a:p>
                      <a:r>
                        <a:rPr lang="en-IN" sz="1800" b="0" i="0" u="none" strike="noStrike" kern="1200" dirty="0">
                          <a:solidFill>
                            <a:schemeClr val="dk1"/>
                          </a:solidFill>
                          <a:effectLst/>
                          <a:latin typeface="+mn-lt"/>
                          <a:ea typeface="+mn-ea"/>
                          <a:cs typeface="+mn-cs"/>
                        </a:rPr>
                        <a:t>Rui Jiang </a:t>
                      </a:r>
                    </a:p>
                    <a:p>
                      <a:r>
                        <a:rPr lang="en-IN" u="none" dirty="0" err="1">
                          <a:effectLst/>
                        </a:rPr>
                        <a:t>Zhengbing</a:t>
                      </a:r>
                      <a:r>
                        <a:rPr lang="en-IN" u="none" dirty="0">
                          <a:effectLst/>
                        </a:rPr>
                        <a:t> He</a:t>
                      </a:r>
                      <a:r>
                        <a:rPr lang="en-IN" sz="1800" b="0" i="0" u="none" strike="noStrike" kern="1200" dirty="0">
                          <a:solidFill>
                            <a:schemeClr val="dk1"/>
                          </a:solidFill>
                          <a:effectLst/>
                          <a:latin typeface="+mn-lt"/>
                          <a:ea typeface="+mn-ea"/>
                          <a:cs typeface="+mn-cs"/>
                        </a:rPr>
                        <a:t> </a:t>
                      </a:r>
                    </a:p>
                    <a:p>
                      <a:r>
                        <a:rPr lang="en-IN" u="none" dirty="0" err="1">
                          <a:effectLst/>
                        </a:rPr>
                        <a:t>Zuduo</a:t>
                      </a:r>
                      <a:r>
                        <a:rPr lang="en-IN" u="none" dirty="0">
                          <a:effectLst/>
                        </a:rPr>
                        <a:t> Zheng </a:t>
                      </a:r>
                      <a:endParaRPr lang="en-US" u="none" dirty="0"/>
                    </a:p>
                  </a:txBody>
                  <a:tcPr/>
                </a:tc>
                <a:tc>
                  <a:txBody>
                    <a:bodyPr/>
                    <a:lstStyle/>
                    <a:p>
                      <a:r>
                        <a:rPr lang="en-IN" sz="1800" b="1" kern="1200" dirty="0">
                          <a:solidFill>
                            <a:schemeClr val="dk1"/>
                          </a:solidFill>
                          <a:effectLst/>
                          <a:latin typeface="+mn-lt"/>
                          <a:ea typeface="+mn-ea"/>
                          <a:cs typeface="+mn-cs"/>
                        </a:rPr>
                        <a:t>Automated Vehicle-involved Traffic Flow Studies: A Survey of Assumptions, Models, Speculations, and Perspectives</a:t>
                      </a:r>
                    </a:p>
                    <a:p>
                      <a:endParaRPr lang="en-IN" b="1" dirty="0">
                        <a:effectLst/>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Future transportation hinges on AVs' potential for safety, efficiency, and traffic stabilization.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800" b="0" i="0" u="none" strike="noStrike" kern="1200" dirty="0">
                          <a:solidFill>
                            <a:schemeClr val="dk1"/>
                          </a:solidFill>
                          <a:effectLst/>
                          <a:latin typeface="+mn-lt"/>
                          <a:ea typeface="+mn-ea"/>
                          <a:cs typeface="+mn-cs"/>
                        </a:rPr>
                        <a:t>Comprehensive review delves into AV-involved traffic flow models, their pros, cons, and future research directions.</a:t>
                      </a:r>
                      <a:endParaRPr lang="en-IN" dirty="0"/>
                    </a:p>
                  </a:txBody>
                  <a:tcPr/>
                </a:tc>
                <a:extLst>
                  <a:ext uri="{0D108BD9-81ED-4DB2-BD59-A6C34878D82A}">
                    <a16:rowId xmlns:a16="http://schemas.microsoft.com/office/drawing/2014/main" val="1150630108"/>
                  </a:ext>
                </a:extLst>
              </a:tr>
              <a:tr h="928195">
                <a:tc>
                  <a:txBody>
                    <a:bodyPr/>
                    <a:lstStyle/>
                    <a:p>
                      <a:r>
                        <a:rPr lang="en-US" u="sng" dirty="0"/>
                        <a:t>2020</a:t>
                      </a:r>
                    </a:p>
                    <a:p>
                      <a:r>
                        <a:rPr lang="en-IN" sz="1800" b="0" i="0" u="none" strike="noStrike" kern="1200" dirty="0">
                          <a:solidFill>
                            <a:schemeClr val="dk1"/>
                          </a:solidFill>
                          <a:effectLst/>
                          <a:latin typeface="+mn-lt"/>
                          <a:ea typeface="+mn-ea"/>
                          <a:cs typeface="+mn-cs"/>
                        </a:rPr>
                        <a:t>Jung, C.</a:t>
                      </a:r>
                    </a:p>
                    <a:p>
                      <a:r>
                        <a:rPr lang="en-IN" sz="1800" b="0" i="0" u="none" strike="noStrike" kern="1200" dirty="0">
                          <a:solidFill>
                            <a:schemeClr val="dk1"/>
                          </a:solidFill>
                          <a:effectLst/>
                          <a:latin typeface="+mn-lt"/>
                          <a:ea typeface="+mn-ea"/>
                          <a:cs typeface="+mn-cs"/>
                        </a:rPr>
                        <a:t>Lee, D.</a:t>
                      </a:r>
                    </a:p>
                    <a:p>
                      <a:r>
                        <a:rPr lang="en-IN" sz="1800" b="0" i="0" u="none" strike="noStrike" kern="1200" dirty="0">
                          <a:solidFill>
                            <a:schemeClr val="dk1"/>
                          </a:solidFill>
                          <a:effectLst/>
                          <a:latin typeface="+mn-lt"/>
                          <a:ea typeface="+mn-ea"/>
                          <a:cs typeface="+mn-cs"/>
                        </a:rPr>
                        <a:t>Lee, S.</a:t>
                      </a:r>
                    </a:p>
                    <a:p>
                      <a:r>
                        <a:rPr lang="en-IN" sz="1800" b="0" i="0" u="none" strike="noStrike" kern="1200" dirty="0">
                          <a:solidFill>
                            <a:schemeClr val="dk1"/>
                          </a:solidFill>
                          <a:effectLst/>
                          <a:latin typeface="+mn-lt"/>
                          <a:ea typeface="+mn-ea"/>
                          <a:cs typeface="+mn-cs"/>
                        </a:rPr>
                        <a:t>Shim D.H.</a:t>
                      </a:r>
                      <a:endParaRPr lang="en-US" u="sng" dirty="0"/>
                    </a:p>
                  </a:txBody>
                  <a:tcPr/>
                </a:tc>
                <a:tc>
                  <a:txBody>
                    <a:bodyPr/>
                    <a:lstStyle/>
                    <a:p>
                      <a:r>
                        <a:rPr lang="en-IN" sz="1800" b="1" kern="1200" dirty="0">
                          <a:solidFill>
                            <a:schemeClr val="dk1"/>
                          </a:solidFill>
                          <a:effectLst/>
                          <a:latin typeface="+mn-lt"/>
                          <a:ea typeface="+mn-ea"/>
                          <a:cs typeface="+mn-cs"/>
                        </a:rPr>
                        <a:t>V2X-Communication-Aided Autonomous Driving: System Design and Experimental Validation</a:t>
                      </a:r>
                    </a:p>
                  </a:txBody>
                  <a:tcPr/>
                </a:tc>
                <a:tc>
                  <a:txBody>
                    <a:bodyPr/>
                    <a:lstStyle/>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Three subsystems, including BLOS perception, extended planning, and control, demonstrated in real-world scenarios.</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V2X communication proves successful in completing diverse real-world missions.</a:t>
                      </a:r>
                    </a:p>
                  </a:txBody>
                  <a:tcPr/>
                </a:tc>
                <a:extLst>
                  <a:ext uri="{0D108BD9-81ED-4DB2-BD59-A6C34878D82A}">
                    <a16:rowId xmlns:a16="http://schemas.microsoft.com/office/drawing/2014/main" val="1008544802"/>
                  </a:ext>
                </a:extLst>
              </a:tr>
              <a:tr h="376435">
                <a:tc>
                  <a:txBody>
                    <a:bodyPr/>
                    <a:lstStyle/>
                    <a:p>
                      <a:r>
                        <a:rPr lang="en-US" u="sng" dirty="0"/>
                        <a:t>2019</a:t>
                      </a:r>
                    </a:p>
                    <a:p>
                      <a:r>
                        <a:rPr lang="en-IN" u="none" dirty="0">
                          <a:effectLst/>
                        </a:rPr>
                        <a:t>Syed Adnan Yusuf</a:t>
                      </a:r>
                      <a:endParaRPr lang="en-IN" sz="1800" b="0" i="0" u="none" strike="noStrike" kern="1200" dirty="0">
                        <a:solidFill>
                          <a:schemeClr val="dk1"/>
                        </a:solidFill>
                        <a:effectLst/>
                        <a:latin typeface="+mn-lt"/>
                        <a:ea typeface="+mn-ea"/>
                        <a:cs typeface="+mn-cs"/>
                      </a:endParaRPr>
                    </a:p>
                    <a:p>
                      <a:r>
                        <a:rPr lang="en-IN" u="none" dirty="0">
                          <a:effectLst/>
                        </a:rPr>
                        <a:t>Arshad Khan</a:t>
                      </a:r>
                      <a:endParaRPr lang="en-IN" sz="1800" b="0" i="0" u="none" strike="noStrike" kern="1200" dirty="0">
                        <a:solidFill>
                          <a:schemeClr val="dk1"/>
                        </a:solidFill>
                        <a:effectLst/>
                        <a:latin typeface="+mn-lt"/>
                        <a:ea typeface="+mn-ea"/>
                        <a:cs typeface="+mn-cs"/>
                      </a:endParaRPr>
                    </a:p>
                    <a:p>
                      <a:r>
                        <a:rPr lang="en-IN" u="none" dirty="0">
                          <a:effectLst/>
                        </a:rPr>
                        <a:t>Riad </a:t>
                      </a:r>
                      <a:r>
                        <a:rPr lang="en-IN" u="none" dirty="0" err="1">
                          <a:effectLst/>
                        </a:rPr>
                        <a:t>Souissi</a:t>
                      </a:r>
                      <a:endParaRPr lang="en-US" u="non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i="0" u="none" strike="noStrike" kern="1200" dirty="0">
                          <a:solidFill>
                            <a:schemeClr val="dk1"/>
                          </a:solidFill>
                          <a:effectLst/>
                          <a:latin typeface="+mn-lt"/>
                          <a:ea typeface="+mn-ea"/>
                          <a:cs typeface="+mn-cs"/>
                        </a:rPr>
                        <a:t>Vehicle-to-Everything (V2X) Communication Approach Towards Advanced Intelligent Transportation</a:t>
                      </a:r>
                    </a:p>
                  </a:txBody>
                  <a:tcPr/>
                </a:tc>
                <a:tc>
                  <a:txBody>
                    <a:bodyPr/>
                    <a:lstStyle/>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Ongoing efforts enhance reliability and low-latency communication for Cellular V2X features.</a:t>
                      </a:r>
                    </a:p>
                    <a:p>
                      <a:pPr marL="285750" indent="-285750">
                        <a:buFont typeface="Arial" panose="020B0604020202020204" pitchFamily="34" charset="0"/>
                        <a:buChar char="•"/>
                      </a:pPr>
                      <a:r>
                        <a:rPr lang="en-IN" sz="1800" b="0" i="0" u="none" strike="noStrike" kern="1200" dirty="0">
                          <a:solidFill>
                            <a:schemeClr val="dk1"/>
                          </a:solidFill>
                          <a:effectLst/>
                          <a:latin typeface="+mn-lt"/>
                          <a:ea typeface="+mn-ea"/>
                          <a:cs typeface="+mn-cs"/>
                        </a:rPr>
                        <a:t>Cellular V2X enables dynamic communication among vehicles, infrastructure, networks, and pedestrians.</a:t>
                      </a:r>
                    </a:p>
                  </a:txBody>
                  <a:tcPr/>
                </a:tc>
                <a:extLst>
                  <a:ext uri="{0D108BD9-81ED-4DB2-BD59-A6C34878D82A}">
                    <a16:rowId xmlns:a16="http://schemas.microsoft.com/office/drawing/2014/main" val="2911132657"/>
                  </a:ext>
                </a:extLst>
              </a:tr>
            </a:tbl>
          </a:graphicData>
        </a:graphic>
      </p:graphicFrame>
    </p:spTree>
    <p:extLst>
      <p:ext uri="{BB962C8B-B14F-4D97-AF65-F5344CB8AC3E}">
        <p14:creationId xmlns:p14="http://schemas.microsoft.com/office/powerpoint/2010/main" val="902304991"/>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Crop</Template>
  <TotalTime>2718</TotalTime>
  <Words>5401</Words>
  <Application>Microsoft Macintosh PowerPoint</Application>
  <PresentationFormat>Widescreen</PresentationFormat>
  <Paragraphs>431</Paragraphs>
  <Slides>45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Arial</vt:lpstr>
      <vt:lpstr>Franklin Gothic Book</vt:lpstr>
      <vt:lpstr>Franklin Gothic Medium</vt:lpstr>
      <vt:lpstr>Open Sans</vt:lpstr>
      <vt:lpstr>Tahoma</vt:lpstr>
      <vt:lpstr>Times New Roman</vt:lpstr>
      <vt:lpstr>Crop</vt:lpstr>
      <vt:lpstr>Autonomous Traffic Flow Control through V2X Communication: A Research Study</vt:lpstr>
      <vt:lpstr>review </vt:lpstr>
      <vt:lpstr>ABSTRACT</vt:lpstr>
      <vt:lpstr>INTRODUCTION </vt:lpstr>
      <vt:lpstr>MOTIVATION</vt:lpstr>
      <vt:lpstr>LITERATURE SURVEY</vt:lpstr>
      <vt:lpstr>LITERATURE SURVEY</vt:lpstr>
      <vt:lpstr>LITERATURE SURVEY</vt:lpstr>
      <vt:lpstr>LITERATURE SURVEY</vt:lpstr>
      <vt:lpstr>LITERATURE SURVEY</vt:lpstr>
      <vt:lpstr>LITERATURE SURVEY</vt:lpstr>
      <vt:lpstr>LITERATURE SURVEY</vt:lpstr>
      <vt:lpstr>LITERATURE SURVEY</vt:lpstr>
      <vt:lpstr>LITERATURE SURVEY</vt:lpstr>
      <vt:lpstr>LITERATURE SURVEY</vt:lpstr>
      <vt:lpstr>CHALLENGES AND LIMITATIONS</vt:lpstr>
      <vt:lpstr>OBJECTIVE</vt:lpstr>
      <vt:lpstr>INNOVATION</vt:lpstr>
      <vt:lpstr>SCOPE</vt:lpstr>
      <vt:lpstr>PROPOSED MODULES AND SYSTEM ARCHITECTURE</vt:lpstr>
      <vt:lpstr>PROPOSED MODULES AND SYSTEM ARCHITECTURE</vt:lpstr>
      <vt:lpstr>ALGORITHM DESCRIPTION</vt:lpstr>
      <vt:lpstr>REQUIREMENT GATHERING</vt:lpstr>
      <vt:lpstr>REQUIREMENT GATHERING</vt:lpstr>
      <vt:lpstr>REQUIREMENT GATHERING</vt:lpstr>
      <vt:lpstr>REQUIREMENT GATHERING</vt:lpstr>
      <vt:lpstr>REQUIREMENT GATHERING</vt:lpstr>
      <vt:lpstr>REQUIREMENT GATHERING</vt:lpstr>
      <vt:lpstr>REQUIREMENT GATHERING</vt:lpstr>
      <vt:lpstr>Plan Of Action(POA)</vt:lpstr>
      <vt:lpstr>IMPLEMENTATION</vt:lpstr>
      <vt:lpstr>IMPLEMENTATION</vt:lpstr>
      <vt:lpstr>IMPLEMENTATION</vt:lpstr>
      <vt:lpstr>RESULT ANALYSIS</vt:lpstr>
      <vt:lpstr>RESULT ANALYSIS</vt:lpstr>
      <vt:lpstr>RESULT ANALYSIS</vt:lpstr>
      <vt:lpstr>RESULT ANALYSIS</vt:lpstr>
      <vt:lpstr>REFERENCE</vt:lpstr>
      <vt:lpstr>REFERENCE</vt:lpstr>
      <vt:lpstr>REFERENCE</vt:lpstr>
      <vt:lpstr>REFERENCE</vt:lpstr>
      <vt:lpstr>REFERENCE</vt:lpstr>
      <vt:lpstr>REFERENCE</vt:lpstr>
      <vt:lpstr>REFERENCE</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Traffic signs detection made easy</dc:title>
  <dc:creator>ADITYA CHATURVEDI (RA2011033010012)</dc:creator>
  <cp:lastModifiedBy>ADITYA CHATURVEDI (RA2011033010012)</cp:lastModifiedBy>
  <cp:revision>95</cp:revision>
  <dcterms:created xsi:type="dcterms:W3CDTF">2023-08-17T12:06:24Z</dcterms:created>
  <dcterms:modified xsi:type="dcterms:W3CDTF">2024-04-02T07:59:16Z</dcterms:modified>
</cp:coreProperties>
</file>

<file path=docProps/thumbnail.jpeg>
</file>